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sldIdLst>
    <p:sldId id="256" r:id="rId3"/>
    <p:sldId id="259" r:id="rId4"/>
    <p:sldId id="257" r:id="rId5"/>
    <p:sldId id="261" r:id="rId6"/>
    <p:sldId id="260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5BC5-9773-4C88-85E1-88E5F4A74DF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ACFD-93F1-4B13-8292-E80593E84A8E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package" Target="../embeddings/Document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1133" y="2383896"/>
            <a:ext cx="9144000" cy="1290637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rezultata Nacionalnih ispita učenika 8. razreda, 2022.-2023.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739466" y="4541838"/>
            <a:ext cx="4749800" cy="1655762"/>
          </a:xfrm>
        </p:spPr>
        <p:txBody>
          <a:bodyPr/>
          <a:lstStyle/>
          <a:p>
            <a:r>
              <a:rPr lang="hr-HR" dirty="0"/>
              <a:t>3. sjednica Učiteljskog vijeća, 19.11.2023., Bedekovčina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6839" y="36671"/>
            <a:ext cx="2803439" cy="12084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91" y="132468"/>
            <a:ext cx="2159000" cy="16084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664" y="294740"/>
            <a:ext cx="2803439" cy="803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930020" y="845150"/>
          <a:ext cx="7722368" cy="328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971"/>
                <a:gridCol w="1533856"/>
                <a:gridCol w="1806369"/>
                <a:gridCol w="1906172"/>
              </a:tblGrid>
              <a:tr h="230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učenika koji je pristupio ispitu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najniži rezultat/postotak riješenosti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14,29%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17,14 (dva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8,57%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najviši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57,14%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54,29%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62,86%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udio učenika s rezultatom višim od prosjeka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33,33% (6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50,00% (9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33,33% (6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prosječna/srednja zaključna ocjena iz predmeta, 2022./2023.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3,84%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4,33%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3,79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OŠ Bedekovčina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</a:rPr>
                        <a:t>31,38% (- 1,50%)</a:t>
                      </a:r>
                      <a:endParaRPr lang="hr-H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230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32,88%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895010" y="4216017"/>
          <a:ext cx="7757377" cy="2233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7295"/>
                <a:gridCol w="1628640"/>
                <a:gridCol w="1699879"/>
                <a:gridCol w="1961563"/>
              </a:tblGrid>
              <a:tr h="502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8.c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2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Zaključna ocjena na kraju nastavne godine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45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Odličan (5)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5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Vrlo dobar (4)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5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Dobar (3)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5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Dovoljan (2)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5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Nedovoljan (1)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/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3136" y="314400"/>
            <a:ext cx="892996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hr-HR" altLang="sr-Latn-R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Biologija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analiza rezultata Nacionalnih ispita, 2022./2023. 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kolska godina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920231" y="758189"/>
          <a:ext cx="7351703" cy="3212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127"/>
                <a:gridCol w="1460233"/>
                <a:gridCol w="1719665"/>
                <a:gridCol w="1814678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učenika koji je pristupio ispitu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najniži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20,00% (dva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25,71%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28,57%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najviši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100% (dva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88,57%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82,86%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udio učenika s rezultatom višim od prosjeka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33,33 (6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50,00% (9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61,11% (11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prosječna/srednja zaključna ocjena iz predmeta, 2022./2023.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3,32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3,72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3,37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OŠ Bedekovčina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B050"/>
                          </a:solidFill>
                          <a:effectLst/>
                        </a:rPr>
                        <a:t>50,09 (+ 1,80%)</a:t>
                      </a:r>
                      <a:endParaRPr lang="hr-HR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225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48,29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920230" y="4172566"/>
          <a:ext cx="7351703" cy="1927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267"/>
                <a:gridCol w="1543470"/>
                <a:gridCol w="1610984"/>
                <a:gridCol w="1858982"/>
              </a:tblGrid>
              <a:tr h="433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8.b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Zaključna ocjena na kraju nastavne godine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1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Odličan (5)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Vrlo dobar (4)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Dobar (3)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Dovoljan (2)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Nedovoljan (1)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/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0231" y="170721"/>
            <a:ext cx="970844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hr-HR" altLang="sr-Latn-R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Kemija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analiza rezultata Nacionalnih ispita, 2022./2023. 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kolska godina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732367" y="758189"/>
          <a:ext cx="7336367" cy="324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2210"/>
                <a:gridCol w="1457187"/>
                <a:gridCol w="1716078"/>
                <a:gridCol w="1810892"/>
              </a:tblGrid>
              <a:tr h="227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učenika koji je pristupio ispitu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18 (-1)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najniži rezultat/postotak riješenosti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20,45%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18,18%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najviši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90,91%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88,64%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97,73%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udio učenika s rezultatom višim od prosjeka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61,11% (11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82,35% (14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61,11% (11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prosječna/srednja zaključna ocjena iz predmeta, 2022./2023.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3,79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3,94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3,53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OŠ Bedekovčina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B050"/>
                          </a:solidFill>
                          <a:effectLst/>
                        </a:rPr>
                        <a:t>50,19% (+ 12,00%)</a:t>
                      </a:r>
                      <a:endParaRPr lang="hr-HR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2273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38,19%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732367" y="4175921"/>
          <a:ext cx="7336366" cy="1923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389"/>
                <a:gridCol w="1540250"/>
                <a:gridCol w="1607623"/>
                <a:gridCol w="1855104"/>
              </a:tblGrid>
              <a:tr h="432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8.b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Zaključna ocjena na kraju nastavne godine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11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Odličan (5)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1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Vrlo dobar (4)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1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Dobar (3)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1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Dovoljan (2)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1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Nedovoljan (1)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/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32367" y="254557"/>
            <a:ext cx="913922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altLang="sr-Latn-R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Fizika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analiza rezultata Nacionalnih ispita, 2022./2023. 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kolska godina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769459" y="906610"/>
          <a:ext cx="7311128" cy="3071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4118"/>
                <a:gridCol w="1452174"/>
                <a:gridCol w="1710174"/>
                <a:gridCol w="1804662"/>
              </a:tblGrid>
              <a:tr h="215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Razredni odjel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učenika koji je pristupio ispitu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18 (-1)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najniži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15,15% (dva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15,15%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18,18%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najviši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72,73%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78,79%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69,70%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udio učenika s rezultatom višim od prosjeka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55,56% (10 učenika)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50,00% (9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50,00% (9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prosječna/srednja zaključna ocjena iz predmeta, 2022./2023.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3,37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3,89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3,63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OŠ Bedekovčina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B050"/>
                          </a:solidFill>
                          <a:effectLst/>
                        </a:rPr>
                        <a:t>39,40% (+ 1,32%)</a:t>
                      </a:r>
                      <a:endParaRPr lang="hr-HR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2151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38,08%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769459" y="4141250"/>
          <a:ext cx="7367008" cy="2081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135"/>
                <a:gridCol w="1546683"/>
                <a:gridCol w="1614338"/>
                <a:gridCol w="1862852"/>
              </a:tblGrid>
              <a:tr h="468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Razredni odjel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8.c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Zaključna ocjena na kraju nastavne godine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2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Odličan (5)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Vrlo dobar (4)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Dobar (3)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Dovoljan (2)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Nedovoljan (1)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/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5339" y="300889"/>
            <a:ext cx="896759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altLang="sr-Latn-R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Geografija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analiza rezultata Nacionalnih ispita, 2022./2023. 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kolska godina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709048" y="892655"/>
          <a:ext cx="7521215" cy="3239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477"/>
                <a:gridCol w="1493902"/>
                <a:gridCol w="1759316"/>
                <a:gridCol w="1856520"/>
              </a:tblGrid>
              <a:tr h="226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Razredni odjel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učenika koji je pristupio ispitu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 (-3)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 (-3)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najniži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6,45%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16,13%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6,45%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najviši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52,27%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64,52%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48,39% (dva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udio učenika s rezultatom višim od prosjeka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43,75% (7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72,22% (13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18,75% (3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prosječna/srednja zaključna ocjena iz predmeta, 2022./2023.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3,74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4,56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4,21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OŠ Bedekovčina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</a:rPr>
                        <a:t>31,21% (- 0,11%)</a:t>
                      </a:r>
                      <a:endParaRPr lang="hr-H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226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31,32%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1709047" y="4327362"/>
          <a:ext cx="7521215" cy="1961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181"/>
                <a:gridCol w="1579059"/>
                <a:gridCol w="1648129"/>
                <a:gridCol w="1901846"/>
              </a:tblGrid>
              <a:tr h="44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Razredni odjel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Zaključna ocjena na kraju nastavne godine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1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Odličan (5)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Vrlo dobar (4)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Dobar (3)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Dovoljan (2)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Nedovoljan (1)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/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9048" y="199199"/>
            <a:ext cx="8087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altLang="sr-Latn-R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Povijest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analiza rezultata Nacionalnih ispita, 2022./2023. 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kolska godina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Umjesto zaključka …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408"/>
          </a:xfrm>
        </p:spPr>
        <p:txBody>
          <a:bodyPr>
            <a:normAutofit fontScale="90000"/>
          </a:bodyPr>
          <a:lstStyle/>
          <a:p>
            <a:r>
              <a:rPr lang="hr-HR" dirty="0"/>
              <a:t>Nacionalni ispiti – tko, što, kako, kada i zašto?*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12332"/>
            <a:ext cx="10515600" cy="503766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RH organizira i provodi NCVVO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oblik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objektivnoga vanjskog vrednovanja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svi učenici pišu pod istim uvjetima i u isto vrijeme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cilj: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dobivanje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objektivnih povratnih informacija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(realna slika) o učeničkim postignućima pojedinačno, na razini škole i na nacionalnoj razini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provode se u gotovo svim europskim zemljama i razvijenim zemljama svijeta te su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važan izvor povratnih informacija učenicima i roditeljima, ali i školama te obrazovnim sustavima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izrađuju (ponajbolji) hrvatski učiteljice i učitelji prema jasno utvrđenim procedurama u izradi ispita te uz višestruke recenzije stručnjaka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ocjenjivali su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neutralni ocjenjivači koje je NCVVO odabrao temeljem javnoga poziva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prema unaprijed određenim pravilima i kriterijima i koji su prošli posebne edukacije prije početka ocjenjivanja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733" cy="1006475"/>
          </a:xfrm>
        </p:spPr>
        <p:txBody>
          <a:bodyPr>
            <a:normAutofit/>
          </a:bodyPr>
          <a:lstStyle/>
          <a:p>
            <a:r>
              <a:rPr lang="hr-HR" sz="4000" dirty="0"/>
              <a:t>Nacionalni ispiti – tko, što, kako, kada i zašto? (2)*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(u pravilu) pristupaju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 učenici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razreda u RH (2023./2024. i svi učenici 4. razreda)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učenici koji se školuju uz individualizirane postupke ili uz prilagodbu sadržaja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pišu ispite uz prilagodbu ispitne tehnologije i/ili s prilagođenim sadržajem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postignuća (rezultati) u NI </a:t>
            </a:r>
            <a:r>
              <a:rPr lang="hr-H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utječu na zaključnu ocjenu u osmome razredu niti  se uzimaju u obzir kao kriterij za upis u srednje škole</a:t>
            </a:r>
            <a:endParaRPr lang="hr-H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postignuća učenika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upisana su u rubriku ,,bilješka" i iskazana brojem bodova i odgovarajućim postotkom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riješenosti zadataka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NI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nisu potrebne ni dodatne pripreme niti ponavljanje gradiva petoga, šestoga i sedmoga razreda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traženje starih udžbenika,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posebice nisu potrebne instrukcije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želi se dobiti realna slika postignuća koja su proistekla iz redovite, dodatne i dopunske nastave</a:t>
            </a:r>
            <a:endParaRPr lang="hr-H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3735" y="347663"/>
            <a:ext cx="10515600" cy="69320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realnosti – kome bi trebalo koristiti?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93800"/>
            <a:ext cx="10685206" cy="4969933"/>
          </a:xfrm>
        </p:spPr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MZO (AZOO?)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GIK-ovi i ostalo; imaju li smisla, jesu li realni, uravnoteženi po predmetima i među predmetima … (korekcije!); (buduće) (pr)ocjenjivanje, nagrađivanje, napredovanje … učitelja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NCVVO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jesu li testovi primjereni – razine, trajanje, tip zadataka, ocjenjivanje, bodovanje …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Učenici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povratne informacije o usvojenosti trajnih kompetencija i znanja, pomoć kod odabira daljnjeg školovanja …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vidi pod učenici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kroz određeni vremenski period jasno vidljiv određeni trend – uz samovrednovanje značajan „alat”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srednjoročnog planiranja i definiranja područja unapređenja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237067" y="457200"/>
            <a:ext cx="11667066" cy="531812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Tumačenje rezultata – hladne glave, uz sagledavanje objektivnih okolnosti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half" idx="2"/>
          </p:nvPr>
        </p:nvSpPr>
        <p:spPr>
          <a:xfrm>
            <a:off x="88490" y="1190521"/>
            <a:ext cx="4836827" cy="553474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19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sve povezano s pandemijom (izravni učinci kroz 3 nastavne godine)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Cjelovita kurikuralna reforma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(novi GIK-ovi, udžbenici …), Škola za život i ostalo u gore navedenom razdoblju – prijelazno razdoblje iz „starog u novo”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velike 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razlike u materijalno-tehničkim uvjetima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 između škola (prostor – rad u smjenama, opremljenost …)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veliki udio 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nestručno zastupljene nastave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 NI nemaju nikakvih izravnih učinaka za sudionike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(učenike – zaključna ocjena, upis u SŠ – i učitelje)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pitanje motivacije kod jednog dijela sudionika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redoviti nastavni proces te njegova dinamika, organizacija i provedba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(pripremanje, održavanje nastave, ponavljanje, vrednovanje) 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neusporediv s konceptom NI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18" name="Rezervirano mjesto sadržaja 1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25317" y="1709525"/>
            <a:ext cx="6805816" cy="32773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u 8. razredu, 2022./2023.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 pisanja NI bili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redovni nastavni dani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uz preporuku da nema pisanih provjera na dan pisanja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predmeta raspoređena u 3 radna (nastavna) tjedna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 objavljeni 20.6.2023. (dan prije kraja nastavne godine)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202267" y="3103563"/>
          <a:ext cx="8335432" cy="3240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1" imgW="6123940" imgH="2382520" progId="Word.Document.12">
                  <p:embed/>
                </p:oleObj>
              </mc:Choice>
              <mc:Fallback>
                <p:oleObj name="Document" r:id="rId1" imgW="6123940" imgH="2382520" progId="Word.Document.12">
                  <p:embed/>
                  <p:pic>
                    <p:nvPicPr>
                      <p:cNvPr id="0" name="Picture 1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02267" y="3103563"/>
                        <a:ext cx="8335432" cy="3240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397000" y="981866"/>
          <a:ext cx="7402871" cy="3193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3533"/>
                <a:gridCol w="1470396"/>
                <a:gridCol w="1731634"/>
                <a:gridCol w="1827308"/>
              </a:tblGrid>
              <a:tr h="208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učenika koji je pristupio ispitu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 (- 2)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najniži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18.57%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34,29%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24,29%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najviši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82,86%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77,14%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87,14%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udio učenika s rezultatom višim od prosjeka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57,89% (11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76,47% (13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73,68% (14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prosječna/srednja zaključna ocjena iz predmeta, 2022./2023.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3,42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4,11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3,79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OŠ Bedekovčina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B050"/>
                          </a:solidFill>
                          <a:effectLst/>
                        </a:rPr>
                        <a:t>57,82% (+ 6,22%)</a:t>
                      </a:r>
                      <a:endParaRPr lang="hr-HR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426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51,60%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1396999" y="4352204"/>
          <a:ext cx="7402872" cy="2038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541"/>
                <a:gridCol w="1554213"/>
                <a:gridCol w="1622197"/>
                <a:gridCol w="1871921"/>
              </a:tblGrid>
              <a:tr h="458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8.b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8.c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Zaključna ocjena na kraju nastavne godine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2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Odličan (5)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Vrlo dobar (4)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Dobar (3)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Dovoljan (2)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Nedovoljan (1)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/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5831" y="247200"/>
            <a:ext cx="97551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altLang="sr-Latn-R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Hrvatski jezik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analiza rezultata Nacionalnih ispita, 2022./2023. 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kolska godina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122452" y="692172"/>
          <a:ext cx="7478084" cy="3163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648"/>
                <a:gridCol w="1485335"/>
                <a:gridCol w="1749227"/>
                <a:gridCol w="1845874"/>
              </a:tblGrid>
              <a:tr h="221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Razredni odjel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učenika koji je pristupio ispitu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 (-2)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 (-2)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najniži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12,50%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47,50%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najviši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92,50% (3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92,50%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92,50%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udio učenika s rezultatom višim od prosjeka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66,67% (12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87,50% (14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52,94% (9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prosječna/srednja zaključna ocjena iz predmeta, 2022./2023.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3,63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4,11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3,58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OŠ Bedekovčina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B050"/>
                          </a:solidFill>
                          <a:effectLst/>
                        </a:rPr>
                        <a:t>70,25% (+ 1,45%)</a:t>
                      </a:r>
                      <a:endParaRPr lang="hr-HR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2216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68,80%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1122451" y="3985034"/>
          <a:ext cx="7478083" cy="2044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8463"/>
                <a:gridCol w="1570003"/>
                <a:gridCol w="1638678"/>
                <a:gridCol w="1890939"/>
              </a:tblGrid>
              <a:tr h="46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Zaključna ocjena na kraju nastavne godine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24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Odličan (5)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Vrlo dobar (4)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Dobar (3)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Dovoljan (2)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Nedovoljan (1)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/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22451" y="125018"/>
            <a:ext cx="874970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altLang="sr-Latn-R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Engleski jezik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analiza rezultata Nacionalnih ispita, 2022./2023. 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kolska godina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220681" y="758188"/>
          <a:ext cx="7461202" cy="330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235"/>
                <a:gridCol w="1481982"/>
                <a:gridCol w="1745278"/>
                <a:gridCol w="1841707"/>
              </a:tblGrid>
              <a:tr h="231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8.c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učenika koji je pristupio ispitu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 (-1)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 (-2)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najniži rezultat/postotak riješenosti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20,00% (dva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najviši rezultat/postotak riješenosti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94,29%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82,86%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85,71%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udio učenika s rezultatom višim od prosjeka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50,00% (9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58,82% (10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47,06% (8 učenika)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prosječna/srednja zaključna ocjena iz predmeta, 2022./2023.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3,16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3,33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OŠ Bedekovčina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B050"/>
                          </a:solidFill>
                          <a:effectLst/>
                        </a:rPr>
                        <a:t>43,98% (+ 1,13%)</a:t>
                      </a:r>
                      <a:endParaRPr lang="hr-HR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2313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 riješenosti –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42,85%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1206711" y="4189589"/>
          <a:ext cx="7489141" cy="2181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980"/>
                <a:gridCol w="1572325"/>
                <a:gridCol w="1641101"/>
                <a:gridCol w="1893735"/>
              </a:tblGrid>
              <a:tr h="490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Razredni odjel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8.b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8.c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Zaključna ocjena na kraju nastavne godine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39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Odličan (5)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9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Vrlo dobar (4)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9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Dobar (3)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9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Dovoljan (2)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9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Nedovoljan (1)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/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/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5700" y="267343"/>
            <a:ext cx="899119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hr-HR" altLang="sr-Latn-R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analiza rezultata Nacionalnih ispita, 2022./2023. 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kolska godina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9248</Words>
  <Application>WPS Presentation</Application>
  <PresentationFormat>Široki zaslon</PresentationFormat>
  <Paragraphs>1043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Tema sustava Office</vt:lpstr>
      <vt:lpstr>Word.Document.12</vt:lpstr>
      <vt:lpstr>Analiza rezultata Nacionalnih ispita učenika 8. razreda, 2022.-2023.</vt:lpstr>
      <vt:lpstr>Nacionalni ispiti – tko, što, kako, kada i zašto?*</vt:lpstr>
      <vt:lpstr>Nacionalni ispiti – tko, što, kako, kada i zašto? (2)*</vt:lpstr>
      <vt:lpstr>U realnosti – kome bi trebalo koristiti?</vt:lpstr>
      <vt:lpstr>Tumačenje rezultata – hladne glave, uz sagledavanje objektivnih okolnosti </vt:lpstr>
      <vt:lpstr>NI u 8. razredu, 2022./2023.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Umjesto zaključka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rezultata Nacionalnih ispita učenika 8. razreda, 2022.-2023.</dc:title>
  <dc:creator>Ivan Paradi</dc:creator>
  <cp:lastModifiedBy>Ivan Paradi</cp:lastModifiedBy>
  <cp:revision>52</cp:revision>
  <dcterms:created xsi:type="dcterms:W3CDTF">2023-11-23T07:47:00Z</dcterms:created>
  <dcterms:modified xsi:type="dcterms:W3CDTF">2026-02-21T10:15:39Z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CDD4C8D084324C1FAF94C97E37CFF7B5_13</vt:lpwstr>
  </property>
  <property fmtid="{D5CDD505-2E9C-101B-9397-08002B2CF9AE}" pid="3" name="KSOProductBuildVer">
    <vt:lpwstr>1033-12.2.0.22549</vt:lpwstr>
  </property>
</Properties>
</file>