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0"/>
  </p:notesMasterIdLst>
  <p:sldIdLst>
    <p:sldId id="256" r:id="rId2"/>
    <p:sldId id="301" r:id="rId3"/>
    <p:sldId id="261" r:id="rId4"/>
    <p:sldId id="333" r:id="rId5"/>
    <p:sldId id="323" r:id="rId6"/>
    <p:sldId id="317" r:id="rId7"/>
    <p:sldId id="258" r:id="rId8"/>
    <p:sldId id="318" r:id="rId9"/>
    <p:sldId id="320" r:id="rId10"/>
    <p:sldId id="319" r:id="rId11"/>
    <p:sldId id="326" r:id="rId12"/>
    <p:sldId id="321" r:id="rId13"/>
    <p:sldId id="322" r:id="rId14"/>
    <p:sldId id="324" r:id="rId15"/>
    <p:sldId id="328" r:id="rId16"/>
    <p:sldId id="332" r:id="rId17"/>
    <p:sldId id="329" r:id="rId18"/>
    <p:sldId id="262" r:id="rId19"/>
  </p:sldIdLst>
  <p:sldSz cx="9144000" cy="5143500" type="screen16x9"/>
  <p:notesSz cx="6858000" cy="9144000"/>
  <p:embeddedFontLst>
    <p:embeddedFont>
      <p:font typeface="Lora" pitchFamily="2" charset="-18"/>
      <p:regular r:id="rId21"/>
      <p:bold r:id="rId22"/>
      <p:italic r:id="rId23"/>
      <p:boldItalic r:id="rId24"/>
    </p:embeddedFont>
    <p:embeddedFont>
      <p:font typeface="Quattrocento Sans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5B2040-0373-4AB5-8C16-54180E59C3D7}">
  <a:tblStyle styleId="{DA5B2040-0373-4AB5-8C16-54180E59C3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D83C8C0-4F54-423C-8FE9-BE38F65F23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6025" y="3676512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1117950" y="3393000"/>
            <a:ext cx="567000" cy="567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2105050" y="2238000"/>
            <a:ext cx="4933800" cy="8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Lora"/>
              <a:buChar char="◉"/>
              <a:defRPr sz="2400" i="1">
                <a:latin typeface="Lora"/>
                <a:ea typeface="Lora"/>
                <a:cs typeface="Lora"/>
                <a:sym typeface="Lora"/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Char char="○"/>
              <a:defRPr i="1">
                <a:latin typeface="Lora"/>
                <a:ea typeface="Lora"/>
                <a:cs typeface="Lora"/>
                <a:sym typeface="Lora"/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Char char="■"/>
              <a:defRPr i="1">
                <a:latin typeface="Lora"/>
                <a:ea typeface="Lora"/>
                <a:cs typeface="Lora"/>
                <a:sym typeface="Lora"/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●"/>
              <a:defRPr sz="2400" i="1">
                <a:latin typeface="Lora"/>
                <a:ea typeface="Lora"/>
                <a:cs typeface="Lora"/>
                <a:sym typeface="Lora"/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○"/>
              <a:defRPr sz="2400" i="1">
                <a:latin typeface="Lora"/>
                <a:ea typeface="Lora"/>
                <a:cs typeface="Lora"/>
                <a:sym typeface="Lora"/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■"/>
              <a:defRPr sz="2400" i="1">
                <a:latin typeface="Lora"/>
                <a:ea typeface="Lora"/>
                <a:cs typeface="Lora"/>
                <a:sym typeface="Lora"/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●"/>
              <a:defRPr sz="2400" i="1">
                <a:latin typeface="Lora"/>
                <a:ea typeface="Lora"/>
                <a:cs typeface="Lora"/>
                <a:sym typeface="Lora"/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○"/>
              <a:defRPr sz="2400" i="1">
                <a:latin typeface="Lora"/>
                <a:ea typeface="Lora"/>
                <a:cs typeface="Lora"/>
                <a:sym typeface="Lora"/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■"/>
              <a:defRPr sz="2400" i="1"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cxnSp>
        <p:nvCxnSpPr>
          <p:cNvPr id="22" name="Google Shape;22;p4"/>
          <p:cNvCxnSpPr/>
          <p:nvPr/>
        </p:nvCxnSpPr>
        <p:spPr>
          <a:xfrm>
            <a:off x="4584075" y="3676500"/>
            <a:ext cx="0" cy="14805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23;p4"/>
          <p:cNvSpPr/>
          <p:nvPr/>
        </p:nvSpPr>
        <p:spPr>
          <a:xfrm>
            <a:off x="4288500" y="3393000"/>
            <a:ext cx="567000" cy="567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 txBox="1"/>
          <p:nvPr/>
        </p:nvSpPr>
        <p:spPr>
          <a:xfrm>
            <a:off x="3593400" y="3412652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Lora"/>
                <a:ea typeface="Lora"/>
                <a:cs typeface="Lora"/>
                <a:sym typeface="Lora"/>
              </a:rPr>
              <a:t>“</a:t>
            </a:r>
            <a:endParaRPr sz="3600"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4297650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8pPr>
            <a:lvl9pPr lvl="8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oogle Shape;27;p5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28;p5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381250" y="896112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cxnSp>
        <p:nvCxnSpPr>
          <p:cNvPr id="31" name="Google Shape;31;p5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1250" y="896112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cxnSp>
        <p:nvCxnSpPr>
          <p:cNvPr id="52" name="Google Shape;52;p8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" name="Google Shape;53;p8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" name="Google Shape;54;p8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381250" y="896549"/>
            <a:ext cx="68097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7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johnfox.com/2021/01/9-story-structures-to-plot-your-next-novel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eracademy.eu/team/carmine-rodi-falanga/" TargetMode="External"/><Relationship Id="rId2" Type="http://schemas.openxmlformats.org/officeDocument/2006/relationships/hyperlink" Target="https://www.teacheracademy.eu/team/nicole-j-adelman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ctrTitle"/>
          </p:nvPr>
        </p:nvSpPr>
        <p:spPr>
          <a:xfrm>
            <a:off x="963298" y="2054288"/>
            <a:ext cx="7797326" cy="21037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‘’</a:t>
            </a:r>
            <a:r>
              <a:rPr lang="hr-H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Mastering</a:t>
            </a:r>
            <a:r>
              <a:rPr lang="hr-H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r-H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r-H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art </a:t>
            </a:r>
            <a:r>
              <a:rPr lang="hr-H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hr-H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r-H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storytelling</a:t>
            </a:r>
            <a:r>
              <a:rPr lang="hr-H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hr-H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hr-H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 </a:t>
            </a:r>
            <a:r>
              <a:rPr lang="hr-H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enhance</a:t>
            </a:r>
            <a:r>
              <a:rPr lang="hr-H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r-H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teaching</a:t>
            </a:r>
            <a:r>
              <a:rPr lang="hr-H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r-H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and</a:t>
            </a:r>
            <a:r>
              <a:rPr lang="hr-H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r-H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learning</a:t>
            </a:r>
            <a:r>
              <a:rPr lang="hr-H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’’</a:t>
            </a:r>
            <a:br>
              <a:rPr lang="hr-HR" sz="2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hr-HR" dirty="0"/>
            </a:br>
            <a:r>
              <a:rPr lang="hr-HR" sz="1800" dirty="0"/>
              <a:t>Erasmus+ mobilnost, 21.-26.4.2025., Prag</a:t>
            </a:r>
            <a:br>
              <a:rPr lang="hr-HR" sz="1800" dirty="0"/>
            </a:br>
            <a:r>
              <a:rPr lang="hr-HR" sz="1800" dirty="0"/>
              <a:t>2. godina Erasmus akreditacije</a:t>
            </a:r>
            <a:br>
              <a:rPr lang="hr-HR" sz="1800" dirty="0"/>
            </a:br>
            <a:br>
              <a:rPr lang="hr-HR" sz="1800" dirty="0"/>
            </a:br>
            <a:r>
              <a:rPr lang="hr-HR" sz="1400" dirty="0"/>
              <a:t>UV, 19.8.2025.</a:t>
            </a:r>
            <a:br>
              <a:rPr lang="hr-HR" sz="1400" dirty="0"/>
            </a:br>
            <a:r>
              <a:rPr lang="hr-HR" sz="1400" dirty="0"/>
              <a:t>Marta Kokolić</a:t>
            </a:r>
            <a:endParaRPr sz="1200" dirty="0"/>
          </a:p>
        </p:txBody>
      </p:sp>
      <p:grpSp>
        <p:nvGrpSpPr>
          <p:cNvPr id="72" name="Google Shape;72;p12"/>
          <p:cNvGrpSpPr/>
          <p:nvPr/>
        </p:nvGrpSpPr>
        <p:grpSpPr>
          <a:xfrm>
            <a:off x="1299165" y="3511424"/>
            <a:ext cx="215966" cy="342399"/>
            <a:chOff x="6718575" y="2318625"/>
            <a:chExt cx="256950" cy="407375"/>
          </a:xfrm>
        </p:grpSpPr>
        <p:sp>
          <p:nvSpPr>
            <p:cNvPr id="73" name="Google Shape;73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Pravokutnik 15">
            <a:extLst>
              <a:ext uri="{FF2B5EF4-FFF2-40B4-BE49-F238E27FC236}">
                <a16:creationId xmlns:a16="http://schemas.microsoft.com/office/drawing/2014/main" id="{25AED35D-75F7-45C9-92A7-6E960E5F6437}"/>
              </a:ext>
            </a:extLst>
          </p:cNvPr>
          <p:cNvSpPr/>
          <p:nvPr/>
        </p:nvSpPr>
        <p:spPr>
          <a:xfrm>
            <a:off x="404088" y="4224922"/>
            <a:ext cx="32839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0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ea typeface="+mn-ea"/>
                <a:cs typeface="+mn-cs"/>
              </a:rPr>
              <a:t>Ova publikacija odražava isključivo stajalište autora publikacije i Komisija se ne može smatrati odgovornom prilikom uporabe informacija koje se u njoj nalaze.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2CDD1D9-9F69-4B8D-A36A-FCE756AD8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93" y="529853"/>
            <a:ext cx="3827907" cy="215319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C3CEC26-A979-42B8-92DD-284F1D228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693" y="259768"/>
            <a:ext cx="2314081" cy="10836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EB5185-D357-4F6C-9FA8-1284EF46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50" y="896112"/>
            <a:ext cx="6077950" cy="435600"/>
          </a:xfrm>
        </p:spPr>
        <p:txBody>
          <a:bodyPr/>
          <a:lstStyle/>
          <a:p>
            <a:r>
              <a:rPr lang="hr-HR" dirty="0"/>
              <a:t>4. dan – Uključivanje audiovizualnih materijala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AB07438-FD83-41C8-B7BE-12A1D25B4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616470"/>
            <a:ext cx="7542950" cy="3112200"/>
          </a:xfrm>
        </p:spPr>
        <p:txBody>
          <a:bodyPr/>
          <a:lstStyle/>
          <a:p>
            <a:r>
              <a:rPr lang="en-US" dirty="0" err="1"/>
              <a:t>audiovizualno</a:t>
            </a:r>
            <a:r>
              <a:rPr lang="en-US" dirty="0"/>
              <a:t> </a:t>
            </a:r>
            <a:r>
              <a:rPr lang="en-US" dirty="0" err="1"/>
              <a:t>pripovijedanje</a:t>
            </a:r>
            <a:r>
              <a:rPr lang="en-US" dirty="0"/>
              <a:t>: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integrirati</a:t>
            </a:r>
            <a:r>
              <a:rPr lang="en-US" dirty="0"/>
              <a:t> </a:t>
            </a:r>
            <a:r>
              <a:rPr lang="en-US" dirty="0" err="1"/>
              <a:t>videozapise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film u </a:t>
            </a:r>
            <a:r>
              <a:rPr lang="en-US" dirty="0" err="1"/>
              <a:t>obrazovne</a:t>
            </a:r>
            <a:r>
              <a:rPr lang="en-US" dirty="0"/>
              <a:t> </a:t>
            </a:r>
            <a:r>
              <a:rPr lang="en-US" dirty="0" err="1"/>
              <a:t>aktivnosti</a:t>
            </a:r>
            <a:endParaRPr lang="en-US" dirty="0"/>
          </a:p>
          <a:p>
            <a:r>
              <a:rPr lang="hr-HR" dirty="0"/>
              <a:t>‘’P</a:t>
            </a:r>
            <a:r>
              <a:rPr lang="en-US" dirty="0" err="1"/>
              <a:t>utovanje</a:t>
            </a:r>
            <a:r>
              <a:rPr lang="en-US" dirty="0"/>
              <a:t> </a:t>
            </a:r>
            <a:r>
              <a:rPr lang="en-US" dirty="0" err="1"/>
              <a:t>junaka</a:t>
            </a:r>
            <a:r>
              <a:rPr lang="hr-HR" dirty="0"/>
              <a:t>’’</a:t>
            </a:r>
            <a:r>
              <a:rPr lang="en-US" dirty="0"/>
              <a:t> </a:t>
            </a:r>
            <a:r>
              <a:rPr lang="hr-HR" dirty="0"/>
              <a:t>J</a:t>
            </a:r>
            <a:r>
              <a:rPr lang="en-US" dirty="0" err="1"/>
              <a:t>osepha</a:t>
            </a:r>
            <a:r>
              <a:rPr lang="en-US" dirty="0"/>
              <a:t> </a:t>
            </a:r>
            <a:r>
              <a:rPr lang="hr-HR" dirty="0"/>
              <a:t>C</a:t>
            </a:r>
            <a:r>
              <a:rPr lang="en-US" dirty="0" err="1"/>
              <a:t>ampbella</a:t>
            </a:r>
            <a:r>
              <a:rPr lang="en-US" dirty="0"/>
              <a:t>, </a:t>
            </a:r>
            <a:r>
              <a:rPr lang="en-US" dirty="0" err="1"/>
              <a:t>uvod</a:t>
            </a:r>
            <a:r>
              <a:rPr lang="en-US" dirty="0"/>
              <a:t> u </a:t>
            </a:r>
            <a:r>
              <a:rPr lang="hr-HR" dirty="0"/>
              <a:t>najpoznatiji </a:t>
            </a:r>
            <a:r>
              <a:rPr lang="en-US" dirty="0"/>
              <a:t>model </a:t>
            </a:r>
            <a:r>
              <a:rPr lang="hr-HR" dirty="0"/>
              <a:t>pripovijedanja – </a:t>
            </a:r>
            <a:r>
              <a:rPr lang="hr-HR" b="1" dirty="0" err="1"/>
              <a:t>Heroe’s</a:t>
            </a:r>
            <a:r>
              <a:rPr lang="hr-HR" b="1" dirty="0"/>
              <a:t> </a:t>
            </a:r>
            <a:r>
              <a:rPr lang="hr-HR" b="1" dirty="0" err="1"/>
              <a:t>journey</a:t>
            </a:r>
            <a:endParaRPr lang="en-US" b="1" dirty="0"/>
          </a:p>
          <a:p>
            <a:r>
              <a:rPr lang="en-US" dirty="0" err="1"/>
              <a:t>vježba</a:t>
            </a:r>
            <a:r>
              <a:rPr lang="en-US" dirty="0"/>
              <a:t> – </a:t>
            </a:r>
            <a:r>
              <a:rPr lang="en-US" dirty="0" err="1"/>
              <a:t>napišite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podijelite</a:t>
            </a:r>
            <a:r>
              <a:rPr lang="en-US" dirty="0"/>
              <a:t> </a:t>
            </a:r>
            <a:r>
              <a:rPr lang="hr-HR" dirty="0"/>
              <a:t>‘’</a:t>
            </a:r>
            <a:r>
              <a:rPr lang="en-US" dirty="0" err="1"/>
              <a:t>Putovanje</a:t>
            </a:r>
            <a:r>
              <a:rPr lang="en-US" dirty="0"/>
              <a:t> </a:t>
            </a:r>
            <a:r>
              <a:rPr lang="en-US" dirty="0" err="1"/>
              <a:t>junaka</a:t>
            </a:r>
            <a:r>
              <a:rPr lang="hr-HR" dirty="0"/>
              <a:t>’’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BDD9C59-22A8-4206-A0F1-FA3526EB8F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9514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CF639155-44B8-49A7-B993-AC11B96EF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50" y="896112"/>
            <a:ext cx="5033950" cy="1062288"/>
          </a:xfrm>
        </p:spPr>
        <p:txBody>
          <a:bodyPr/>
          <a:lstStyle/>
          <a:p>
            <a:r>
              <a:rPr lang="hr-HR" dirty="0" err="1"/>
              <a:t>Heroe’s</a:t>
            </a:r>
            <a:r>
              <a:rPr lang="hr-HR" dirty="0"/>
              <a:t> </a:t>
            </a:r>
            <a:r>
              <a:rPr lang="hr-HR" dirty="0" err="1"/>
              <a:t>journey</a:t>
            </a:r>
            <a:r>
              <a:rPr lang="hr-HR" dirty="0"/>
              <a:t> </a:t>
            </a:r>
            <a:r>
              <a:rPr lang="hr-HR" b="0" dirty="0"/>
              <a:t>(Putovanje junaka)</a:t>
            </a:r>
            <a:br>
              <a:rPr lang="hr-HR" b="0" dirty="0"/>
            </a:br>
            <a:r>
              <a:rPr lang="hr-HR" dirty="0"/>
              <a:t>–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monomyth</a:t>
            </a:r>
            <a:r>
              <a:rPr lang="hr-HR" dirty="0"/>
              <a:t> </a:t>
            </a:r>
            <a:br>
              <a:rPr lang="hr-HR" dirty="0"/>
            </a:br>
            <a:br>
              <a:rPr lang="hr-HR" dirty="0"/>
            </a:br>
            <a:r>
              <a:rPr kumimoji="0" lang="hr-H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ra"/>
                <a:sym typeface="Lora"/>
              </a:rPr>
              <a:t>Joseph Campbell, folklorist</a:t>
            </a:r>
            <a:br>
              <a:rPr kumimoji="0" lang="hr-H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ra"/>
                <a:sym typeface="Lora"/>
              </a:rPr>
            </a:br>
            <a:r>
              <a:rPr kumimoji="0" lang="hr-H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ra"/>
                <a:sym typeface="Lora"/>
              </a:rPr>
              <a:t> </a:t>
            </a:r>
            <a:endParaRPr lang="hr-HR" dirty="0"/>
          </a:p>
        </p:txBody>
      </p:sp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BC468320-F27B-464F-BED7-D3A396F5F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850" y="2185270"/>
            <a:ext cx="2456350" cy="3112200"/>
          </a:xfrm>
        </p:spPr>
        <p:txBody>
          <a:bodyPr/>
          <a:lstStyle/>
          <a:p>
            <a:r>
              <a:rPr lang="hr-HR" dirty="0"/>
              <a:t>polazak</a:t>
            </a:r>
          </a:p>
          <a:p>
            <a:r>
              <a:rPr lang="hr-HR" dirty="0"/>
              <a:t>inicijacija</a:t>
            </a:r>
          </a:p>
          <a:p>
            <a:r>
              <a:rPr lang="hr-HR" dirty="0"/>
              <a:t>Povratak</a:t>
            </a:r>
          </a:p>
          <a:p>
            <a:endParaRPr lang="hr-HR" dirty="0"/>
          </a:p>
          <a:p>
            <a:r>
              <a:rPr lang="hr-HR" dirty="0"/>
              <a:t>Carl G. Jung</a:t>
            </a:r>
          </a:p>
          <a:p>
            <a:endParaRPr lang="hr-HR" dirty="0"/>
          </a:p>
          <a:p>
            <a:endParaRPr lang="hr-HR" dirty="0"/>
          </a:p>
          <a:p>
            <a:pPr marL="76200" indent="0">
              <a:buNone/>
            </a:pPr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0DC263B-108D-49D3-9627-3C7EAEE6F2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1CC0EEE2-E6E0-4C10-B5F7-77C565574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600" y="1432512"/>
            <a:ext cx="3170650" cy="317065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C8A9845B-F780-423F-A1C3-E6DBB4B39361}"/>
              </a:ext>
            </a:extLst>
          </p:cNvPr>
          <p:cNvSpPr txBox="1"/>
          <p:nvPr/>
        </p:nvSpPr>
        <p:spPr>
          <a:xfrm>
            <a:off x="4262400" y="4603162"/>
            <a:ext cx="457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b="1" dirty="0"/>
              <a:t>Izvor: </a:t>
            </a:r>
            <a:r>
              <a:rPr lang="hr-HR" sz="1100" dirty="0">
                <a:hlinkClick r:id="rId3"/>
              </a:rPr>
              <a:t>https://thejohnfox.com/2021/01/9-story-structures-to-plot-your-next-novel/</a:t>
            </a:r>
            <a:r>
              <a:rPr lang="hr-HR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5573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45DF7D-6534-45B1-BBE5-AB7673DA8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50" y="896112"/>
            <a:ext cx="4990750" cy="435600"/>
          </a:xfrm>
        </p:spPr>
        <p:txBody>
          <a:bodyPr/>
          <a:lstStyle/>
          <a:p>
            <a:r>
              <a:rPr lang="es-ES" dirty="0"/>
              <a:t>5. dan – Dijeljenje priča u grupi</a:t>
            </a:r>
            <a:endParaRPr lang="hr-HR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B3B1727-EB98-4F1F-BB15-F5EE16878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200" y="1616470"/>
            <a:ext cx="7607750" cy="3112200"/>
          </a:xfrm>
        </p:spPr>
        <p:txBody>
          <a:bodyPr/>
          <a:lstStyle/>
          <a:p>
            <a:r>
              <a:rPr lang="en-US" dirty="0" err="1"/>
              <a:t>digitalno</a:t>
            </a:r>
            <a:r>
              <a:rPr lang="en-US" dirty="0"/>
              <a:t> </a:t>
            </a:r>
            <a:r>
              <a:rPr lang="en-US" dirty="0" err="1"/>
              <a:t>obrazovanje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edukativne</a:t>
            </a:r>
            <a:r>
              <a:rPr lang="en-US" dirty="0"/>
              <a:t> </a:t>
            </a:r>
            <a:r>
              <a:rPr lang="en-US" dirty="0" err="1"/>
              <a:t>videoigre</a:t>
            </a:r>
            <a:endParaRPr lang="hr-HR" dirty="0"/>
          </a:p>
          <a:p>
            <a:r>
              <a:rPr lang="hr-HR" dirty="0"/>
              <a:t>AI u pripovijedanju</a:t>
            </a:r>
          </a:p>
          <a:p>
            <a:r>
              <a:rPr lang="en-US" dirty="0" err="1"/>
              <a:t>praktična</a:t>
            </a:r>
            <a:r>
              <a:rPr lang="en-US" dirty="0"/>
              <a:t> </a:t>
            </a:r>
            <a:r>
              <a:rPr lang="hr-HR" dirty="0"/>
              <a:t>vježba</a:t>
            </a:r>
            <a:r>
              <a:rPr lang="en-US" dirty="0"/>
              <a:t> </a:t>
            </a:r>
            <a:r>
              <a:rPr lang="hr-HR" dirty="0"/>
              <a:t>u </a:t>
            </a:r>
            <a:r>
              <a:rPr lang="en-US" dirty="0" err="1"/>
              <a:t>usmenom</a:t>
            </a:r>
            <a:r>
              <a:rPr lang="en-US" dirty="0"/>
              <a:t> </a:t>
            </a:r>
            <a:r>
              <a:rPr lang="en-US" dirty="0" err="1"/>
              <a:t>pripovijedanju</a:t>
            </a:r>
            <a:r>
              <a:rPr lang="en-US" dirty="0"/>
              <a:t>: </a:t>
            </a:r>
            <a:r>
              <a:rPr lang="en-US" dirty="0" err="1"/>
              <a:t>dijeljenje</a:t>
            </a:r>
            <a:r>
              <a:rPr lang="en-US" dirty="0"/>
              <a:t> </a:t>
            </a:r>
            <a:r>
              <a:rPr lang="en-US" dirty="0" err="1"/>
              <a:t>priča</a:t>
            </a:r>
            <a:r>
              <a:rPr lang="en-US" dirty="0"/>
              <a:t> u </a:t>
            </a:r>
            <a:r>
              <a:rPr lang="en-US" dirty="0" err="1"/>
              <a:t>grupi</a:t>
            </a:r>
            <a:endParaRPr lang="en-US" dirty="0"/>
          </a:p>
          <a:p>
            <a:r>
              <a:rPr lang="en-US" dirty="0" err="1"/>
              <a:t>gdje</a:t>
            </a:r>
            <a:r>
              <a:rPr lang="en-US" dirty="0"/>
              <a:t> </a:t>
            </a:r>
            <a:r>
              <a:rPr lang="en-US" dirty="0" err="1"/>
              <a:t>pronaći</a:t>
            </a:r>
            <a:r>
              <a:rPr lang="en-US" dirty="0"/>
              <a:t> </a:t>
            </a:r>
            <a:r>
              <a:rPr lang="en-US" dirty="0" err="1"/>
              <a:t>dodatne</a:t>
            </a:r>
            <a:r>
              <a:rPr lang="en-US" dirty="0"/>
              <a:t> </a:t>
            </a:r>
            <a:r>
              <a:rPr lang="en-US" dirty="0" err="1"/>
              <a:t>resurse</a:t>
            </a:r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D4CCAB64-8D33-4AF6-9302-085E35B5E1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754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6FC1A7-737B-4156-8E8D-339F7CC1B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50" y="896112"/>
            <a:ext cx="6387550" cy="435600"/>
          </a:xfrm>
        </p:spPr>
        <p:txBody>
          <a:bodyPr/>
          <a:lstStyle/>
          <a:p>
            <a:r>
              <a:rPr lang="nn-NO" dirty="0"/>
              <a:t>6. dan – Zatvaranje tečaja i kulturne aktivnosti</a:t>
            </a:r>
            <a:endParaRPr lang="hr-HR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9816ADC-46A8-4FC5-966A-BB65B6DAF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050" y="1551670"/>
            <a:ext cx="6809700" cy="3112200"/>
          </a:xfrm>
        </p:spPr>
        <p:txBody>
          <a:bodyPr/>
          <a:lstStyle/>
          <a:p>
            <a:r>
              <a:rPr lang="en-US" sz="1800" dirty="0" err="1"/>
              <a:t>evaluacija</a:t>
            </a:r>
            <a:r>
              <a:rPr lang="en-US" sz="1800" dirty="0"/>
              <a:t> </a:t>
            </a:r>
            <a:r>
              <a:rPr lang="en-US" sz="1800" dirty="0" err="1"/>
              <a:t>tečaja</a:t>
            </a:r>
            <a:endParaRPr lang="hr-HR" sz="1800" dirty="0"/>
          </a:p>
          <a:p>
            <a:r>
              <a:rPr lang="en-US" sz="1800" dirty="0" err="1"/>
              <a:t>dodjela</a:t>
            </a:r>
            <a:r>
              <a:rPr lang="en-US" sz="1800" dirty="0"/>
              <a:t> </a:t>
            </a:r>
            <a:r>
              <a:rPr lang="en-US" sz="1800" dirty="0" err="1"/>
              <a:t>potvrde</a:t>
            </a:r>
            <a:r>
              <a:rPr lang="en-US" sz="1800" dirty="0"/>
              <a:t> o </a:t>
            </a:r>
            <a:r>
              <a:rPr lang="en-US" sz="1800" dirty="0" err="1"/>
              <a:t>pohađanju</a:t>
            </a:r>
            <a:r>
              <a:rPr lang="en-US" sz="1800" dirty="0"/>
              <a:t> </a:t>
            </a:r>
            <a:r>
              <a:rPr lang="en-US" sz="1800" dirty="0" err="1"/>
              <a:t>tečaja</a:t>
            </a:r>
            <a:endParaRPr lang="en-US" sz="1800" dirty="0"/>
          </a:p>
          <a:p>
            <a:r>
              <a:rPr lang="hr-HR" sz="1800" dirty="0"/>
              <a:t>v</a:t>
            </a:r>
            <a:r>
              <a:rPr lang="en-US" sz="1800" dirty="0" err="1"/>
              <a:t>anjske</a:t>
            </a:r>
            <a:r>
              <a:rPr lang="en-US" sz="1800" dirty="0"/>
              <a:t> </a:t>
            </a:r>
            <a:r>
              <a:rPr lang="en-US" sz="1800" dirty="0" err="1"/>
              <a:t>kulturne</a:t>
            </a:r>
            <a:r>
              <a:rPr lang="en-US" sz="1800" dirty="0"/>
              <a:t> </a:t>
            </a:r>
            <a:r>
              <a:rPr lang="en-US" sz="1800" dirty="0" err="1"/>
              <a:t>aktivnosti</a:t>
            </a:r>
            <a:r>
              <a:rPr lang="hr-HR" sz="1800" dirty="0"/>
              <a:t> 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2537933-7E31-4883-85BE-26A636370E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6D190A77-B62A-4FA8-A2E9-9598C701B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800" y="2312550"/>
            <a:ext cx="3729600" cy="209790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F569A4D6-50EA-4621-9D27-B666E7F12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260" y="3185979"/>
            <a:ext cx="2628640" cy="147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87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122776-BEB6-4276-8CA5-CB5514311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Dobrobiti: 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1B68959-9BBE-407A-ADED-182005B01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povezivanje sa sličnim/različitim ljudima</a:t>
            </a:r>
          </a:p>
          <a:p>
            <a:r>
              <a:rPr lang="hr-HR" dirty="0"/>
              <a:t>odlični predavači s bogatim iskustvom</a:t>
            </a:r>
          </a:p>
          <a:p>
            <a:r>
              <a:rPr lang="hr-HR" dirty="0"/>
              <a:t>područje od interesa profesionalno/osobno</a:t>
            </a:r>
          </a:p>
          <a:p>
            <a:r>
              <a:rPr lang="hr-HR" dirty="0"/>
              <a:t>upoznavanje drugih kultura</a:t>
            </a:r>
          </a:p>
          <a:p>
            <a:r>
              <a:rPr lang="hr-HR" dirty="0" err="1"/>
              <a:t>samorefleksija</a:t>
            </a:r>
            <a:r>
              <a:rPr lang="hr-HR" dirty="0"/>
              <a:t> (izvan uobičajenih okvira)</a:t>
            </a:r>
          </a:p>
          <a:p>
            <a:r>
              <a:rPr lang="hr-HR" dirty="0"/>
              <a:t>Prag</a:t>
            </a:r>
          </a:p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486EE943-FBC6-421D-A578-4FFBADC01E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98008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90CA1DC-E74A-4ABC-8BCE-38A84F783E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B2E2E90-B489-49A7-ABBA-0BFBB665A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99" y="212839"/>
            <a:ext cx="2664171" cy="473381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CF3A256-E531-4D5C-9CEA-66D17FDAA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400" y="204844"/>
            <a:ext cx="3497625" cy="466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66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ED9D106E-6567-4696-B17C-911EA2AB9D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09E6EB0-3C15-4BB6-BEF3-202F18E2C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618" y="355200"/>
            <a:ext cx="2471991" cy="439465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EC20288-D35A-49C2-BF83-D5114894B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5200"/>
            <a:ext cx="3359187" cy="44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56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FBF3EAA-845F-4D24-B979-48F96930FA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BC43360-5D5E-4B3D-A2FE-87D6D2CB4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00" y="255186"/>
            <a:ext cx="8244000" cy="463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57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 txBox="1">
            <a:spLocks noGrp="1"/>
          </p:cNvSpPr>
          <p:nvPr>
            <p:ph type="ctrTitle" idx="4294967295"/>
          </p:nvPr>
        </p:nvSpPr>
        <p:spPr>
          <a:xfrm>
            <a:off x="1951575" y="2878750"/>
            <a:ext cx="5241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800" dirty="0">
                <a:highlight>
                  <a:schemeClr val="accent1"/>
                </a:highlight>
              </a:rPr>
              <a:t>Hvala na pažnji!</a:t>
            </a:r>
            <a:endParaRPr sz="4800" dirty="0">
              <a:highlight>
                <a:schemeClr val="accent1"/>
              </a:highlight>
            </a:endParaRPr>
          </a:p>
        </p:txBody>
      </p:sp>
      <p:cxnSp>
        <p:nvCxnSpPr>
          <p:cNvPr id="138" name="Google Shape;138;p18"/>
          <p:cNvCxnSpPr/>
          <p:nvPr/>
        </p:nvCxnSpPr>
        <p:spPr>
          <a:xfrm>
            <a:off x="-6025" y="1668728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" name="Google Shape;139;p18"/>
          <p:cNvSpPr/>
          <p:nvPr/>
        </p:nvSpPr>
        <p:spPr>
          <a:xfrm>
            <a:off x="3470200" y="566931"/>
            <a:ext cx="2203500" cy="2203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18"/>
          <p:cNvGrpSpPr/>
          <p:nvPr/>
        </p:nvGrpSpPr>
        <p:grpSpPr>
          <a:xfrm>
            <a:off x="4184367" y="854983"/>
            <a:ext cx="1035173" cy="1035155"/>
            <a:chOff x="6643075" y="3664250"/>
            <a:chExt cx="407950" cy="407975"/>
          </a:xfrm>
        </p:grpSpPr>
        <p:sp>
          <p:nvSpPr>
            <p:cNvPr id="141" name="Google Shape;141;p18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l" t="t" r="r" b="b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8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l" t="t" r="r" b="b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18"/>
          <p:cNvGrpSpPr/>
          <p:nvPr/>
        </p:nvGrpSpPr>
        <p:grpSpPr>
          <a:xfrm rot="-587406">
            <a:off x="4123593" y="2025001"/>
            <a:ext cx="425594" cy="425570"/>
            <a:chOff x="576250" y="4319400"/>
            <a:chExt cx="442075" cy="442050"/>
          </a:xfrm>
        </p:grpSpPr>
        <p:sp>
          <p:nvSpPr>
            <p:cNvPr id="144" name="Google Shape;144;p18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8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8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8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148;p18"/>
          <p:cNvSpPr/>
          <p:nvPr/>
        </p:nvSpPr>
        <p:spPr>
          <a:xfrm>
            <a:off x="3936800" y="1094079"/>
            <a:ext cx="161807" cy="154500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8"/>
          <p:cNvSpPr/>
          <p:nvPr/>
        </p:nvSpPr>
        <p:spPr>
          <a:xfrm rot="2697385">
            <a:off x="5003062" y="1885038"/>
            <a:ext cx="245621" cy="234528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8"/>
          <p:cNvSpPr/>
          <p:nvPr/>
        </p:nvSpPr>
        <p:spPr>
          <a:xfrm>
            <a:off x="5197375" y="1751151"/>
            <a:ext cx="98383" cy="93976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8"/>
          <p:cNvSpPr/>
          <p:nvPr/>
        </p:nvSpPr>
        <p:spPr>
          <a:xfrm rot="1280154">
            <a:off x="3824697" y="1560092"/>
            <a:ext cx="98367" cy="93971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AACE70-8CAC-49F2-9D3D-CC0DD66E1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538" y="900613"/>
            <a:ext cx="3878400" cy="435600"/>
          </a:xfrm>
        </p:spPr>
        <p:txBody>
          <a:bodyPr/>
          <a:lstStyle/>
          <a:p>
            <a:r>
              <a:rPr lang="hr-HR" dirty="0"/>
              <a:t>grupa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4A45108-5759-4D70-BC0B-B7EF4761C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869" y="1616366"/>
            <a:ext cx="6809700" cy="3112200"/>
          </a:xfrm>
        </p:spPr>
        <p:txBody>
          <a:bodyPr/>
          <a:lstStyle/>
          <a:p>
            <a:r>
              <a:rPr lang="hr-HR" dirty="0"/>
              <a:t>14 kolega/</a:t>
            </a:r>
            <a:r>
              <a:rPr lang="hr-HR" dirty="0" err="1"/>
              <a:t>ica</a:t>
            </a:r>
            <a:endParaRPr lang="hr-HR" dirty="0"/>
          </a:p>
          <a:p>
            <a:r>
              <a:rPr lang="hr-HR" sz="1600" dirty="0"/>
              <a:t>Španjolska</a:t>
            </a:r>
          </a:p>
          <a:p>
            <a:r>
              <a:rPr lang="hr-HR" sz="1600" dirty="0"/>
              <a:t>Češka</a:t>
            </a:r>
          </a:p>
          <a:p>
            <a:r>
              <a:rPr lang="hr-HR" sz="1600" dirty="0"/>
              <a:t>Njemačka</a:t>
            </a:r>
          </a:p>
          <a:p>
            <a:r>
              <a:rPr lang="hr-HR" sz="1600" dirty="0"/>
              <a:t>Nizozemska</a:t>
            </a:r>
          </a:p>
          <a:p>
            <a:r>
              <a:rPr lang="hr-HR" sz="1600" dirty="0"/>
              <a:t>Francuska</a:t>
            </a:r>
          </a:p>
          <a:p>
            <a:r>
              <a:rPr lang="hr-HR" sz="1600" dirty="0"/>
              <a:t>Belgija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DAEFFBB-9B06-4169-BDB1-DBF718363A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DC3BD01-FFA0-495D-ABC6-85242016B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666" y="2318400"/>
            <a:ext cx="5812133" cy="17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79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226209" y="1091619"/>
            <a:ext cx="8187550" cy="7886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rgbClr val="0070C0"/>
                </a:solidFill>
              </a:rPr>
              <a:t>Tečaj:</a:t>
            </a:r>
            <a:r>
              <a:rPr lang="hr-HR" dirty="0"/>
              <a:t> ‘</a:t>
            </a:r>
            <a:r>
              <a:rPr lang="en-US" dirty="0"/>
              <a:t>’Mastering the art of storytelling to enhance </a:t>
            </a:r>
            <a:br>
              <a:rPr lang="hr-HR" dirty="0"/>
            </a:br>
            <a:r>
              <a:rPr lang="en-US" dirty="0"/>
              <a:t>teaching and learning</a:t>
            </a:r>
            <a:r>
              <a:rPr lang="hr-HR" dirty="0"/>
              <a:t>’’</a:t>
            </a:r>
            <a:br>
              <a:rPr lang="hr-HR" dirty="0"/>
            </a:br>
            <a:br>
              <a:rPr lang="hr-HR" dirty="0"/>
            </a:br>
            <a:r>
              <a:rPr lang="hr-HR" sz="1800" b="0" dirty="0"/>
              <a:t>‘’Savladavanje umijeća pripovijedanja u svrhu kvalitetnijeg poučavanja i učenja’’</a:t>
            </a:r>
            <a:endParaRPr lang="en-US" sz="1800" b="0" dirty="0">
              <a:highlight>
                <a:schemeClr val="accent1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698477" y="2999280"/>
            <a:ext cx="7615631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hr-HR" sz="2000" i="0" u="none" strike="noStrike" baseline="0" dirty="0">
                <a:solidFill>
                  <a:srgbClr val="3C78D9"/>
                </a:solidFill>
                <a:latin typeface="PTSans-NarrowBold"/>
              </a:rPr>
              <a:t>organizatori:</a:t>
            </a:r>
            <a:r>
              <a:rPr lang="hr-HR" sz="1600" i="0" u="none" strike="noStrike" baseline="0" dirty="0">
                <a:solidFill>
                  <a:srgbClr val="3C78D9"/>
                </a:solidFill>
                <a:latin typeface="PTSans-NarrowBold"/>
              </a:rPr>
              <a:t> </a:t>
            </a:r>
          </a:p>
          <a:p>
            <a:pPr algn="l"/>
            <a:r>
              <a:rPr lang="hr-HR" sz="1600" i="0" u="none" strike="noStrike" baseline="0" dirty="0" err="1">
                <a:solidFill>
                  <a:schemeClr val="tx1"/>
                </a:solidFill>
                <a:latin typeface="PTSans-NarrowBold"/>
              </a:rPr>
              <a:t>Europass</a:t>
            </a:r>
            <a:r>
              <a:rPr lang="hr-HR" sz="1600" i="0" u="none" strike="noStrike" baseline="0" dirty="0">
                <a:solidFill>
                  <a:schemeClr val="tx1"/>
                </a:solidFill>
                <a:latin typeface="PTSans-NarrowBold"/>
              </a:rPr>
              <a:t> </a:t>
            </a:r>
            <a:r>
              <a:rPr lang="hr-HR" sz="1600" i="0" u="none" strike="noStrike" baseline="0" dirty="0" err="1">
                <a:solidFill>
                  <a:schemeClr val="tx1"/>
                </a:solidFill>
                <a:latin typeface="PTSans-NarrowBold"/>
              </a:rPr>
              <a:t>Teacher</a:t>
            </a:r>
            <a:r>
              <a:rPr lang="hr-HR" sz="1600" i="0" u="none" strike="noStrike" baseline="0" dirty="0">
                <a:solidFill>
                  <a:schemeClr val="tx1"/>
                </a:solidFill>
                <a:latin typeface="PTSans-NarrowBold"/>
              </a:rPr>
              <a:t> </a:t>
            </a:r>
            <a:r>
              <a:rPr lang="hr-HR" sz="1600" i="0" u="none" strike="noStrike" baseline="0" dirty="0" err="1">
                <a:solidFill>
                  <a:schemeClr val="tx1"/>
                </a:solidFill>
                <a:latin typeface="PTSans-NarrowBold"/>
              </a:rPr>
              <a:t>Academy</a:t>
            </a:r>
            <a:r>
              <a:rPr lang="hr-HR" sz="1600" i="0" u="none" strike="noStrike" baseline="0" dirty="0">
                <a:solidFill>
                  <a:schemeClr val="tx1"/>
                </a:solidFill>
                <a:latin typeface="PTSans-NarrowBold"/>
              </a:rPr>
              <a:t> i </a:t>
            </a:r>
          </a:p>
          <a:p>
            <a:pPr algn="l"/>
            <a:r>
              <a:rPr lang="hr-HR" sz="1600" i="0" u="none" strike="noStrike" baseline="0" dirty="0">
                <a:solidFill>
                  <a:schemeClr val="tx1"/>
                </a:solidFill>
                <a:latin typeface="PTSans-NarrowBold"/>
              </a:rPr>
              <a:t>Vice </a:t>
            </a:r>
            <a:r>
              <a:rPr lang="hr-HR" sz="1600" i="0" u="none" strike="noStrike" baseline="0" dirty="0" err="1">
                <a:solidFill>
                  <a:schemeClr val="tx1"/>
                </a:solidFill>
                <a:latin typeface="PTSans-NarrowBold"/>
              </a:rPr>
              <a:t>Versa</a:t>
            </a:r>
            <a:r>
              <a:rPr lang="hr-HR" sz="1600" i="0" u="none" strike="noStrike" baseline="0" dirty="0">
                <a:solidFill>
                  <a:schemeClr val="tx1"/>
                </a:solidFill>
                <a:latin typeface="PTSans-NarrowBold"/>
              </a:rPr>
              <a:t> iz Praga, Češka</a:t>
            </a:r>
          </a:p>
          <a:p>
            <a:pPr algn="l"/>
            <a:endParaRPr lang="hr-HR" sz="2400" b="1" i="0" u="none" strike="noStrike" baseline="0" dirty="0">
              <a:solidFill>
                <a:srgbClr val="3C78D9"/>
              </a:solidFill>
              <a:latin typeface="PTSans-NarrowBold"/>
            </a:endParaRPr>
          </a:p>
          <a:p>
            <a:pPr algn="l"/>
            <a:endParaRPr lang="hr-HR" dirty="0"/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Slika 5">
            <a:extLst>
              <a:ext uri="{FF2B5EF4-FFF2-40B4-BE49-F238E27FC236}">
                <a16:creationId xmlns:a16="http://schemas.microsoft.com/office/drawing/2014/main" id="{E472D830-BD13-47BD-B660-EBCE5B572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690" y="2144220"/>
            <a:ext cx="1443275" cy="110342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FDDD0075-51B4-4263-BF81-1F21B4FE6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092" y="3144431"/>
            <a:ext cx="2584837" cy="50078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D79877E3-2BCC-4D0F-8FA1-E31DCEEB9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0" dirty="0">
                <a:solidFill>
                  <a:srgbClr val="3C78D9"/>
                </a:solidFill>
                <a:latin typeface="PTSans-NarrowBold"/>
                <a:sym typeface="Quattrocento Sans"/>
              </a:rPr>
              <a:t>p</a:t>
            </a:r>
            <a:r>
              <a:rPr lang="it-IT" b="0" dirty="0" err="1">
                <a:solidFill>
                  <a:srgbClr val="3C78D9"/>
                </a:solidFill>
                <a:latin typeface="PTSans-NarrowBold"/>
                <a:sym typeface="Quattrocento Sans"/>
              </a:rPr>
              <a:t>redavači</a:t>
            </a:r>
            <a:r>
              <a:rPr lang="hr-HR" b="0" dirty="0">
                <a:solidFill>
                  <a:srgbClr val="3C78D9"/>
                </a:solidFill>
                <a:latin typeface="PTSans-NarrowBold"/>
                <a:sym typeface="Quattrocento Sans"/>
              </a:rPr>
              <a:t>:</a:t>
            </a:r>
            <a:r>
              <a:rPr lang="it-IT" b="0" dirty="0">
                <a:solidFill>
                  <a:srgbClr val="3C78D9"/>
                </a:solidFill>
                <a:latin typeface="PTSans-NarrowBold"/>
                <a:sym typeface="Quattrocento Sans"/>
              </a:rPr>
              <a:t> </a:t>
            </a:r>
            <a:br>
              <a:rPr lang="hr-HR" b="0" dirty="0">
                <a:solidFill>
                  <a:srgbClr val="3C78D9"/>
                </a:solidFill>
                <a:latin typeface="PTSans-NarrowBold"/>
                <a:sym typeface="Quattrocento Sans"/>
              </a:rPr>
            </a:br>
            <a:endParaRPr lang="hr-HR" dirty="0"/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4EE50101-A905-4261-B046-9FDD8AC7C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7150" y="1443670"/>
            <a:ext cx="6809700" cy="3112200"/>
          </a:xfrm>
        </p:spPr>
        <p:txBody>
          <a:bodyPr/>
          <a:lstStyle/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</a:rPr>
              <a:t>Nicole J.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</a:rPr>
              <a:t>Adelman</a:t>
            </a: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</a:rPr>
              <a:t> 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  <a:hlinkClick r:id="rId2"/>
              </a:rPr>
              <a:t>https://www.teacheracademy.eu/team/nicole-j-adelman/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</a:rPr>
              <a:t> </a:t>
            </a:r>
            <a:endParaRPr lang="hr-HR" sz="1400" dirty="0">
              <a:solidFill>
                <a:srgbClr val="000000"/>
              </a:solidFill>
              <a:latin typeface="PTSans-NarrowBold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tabLst/>
              <a:defRPr/>
            </a:pPr>
            <a:r>
              <a:rPr lang="hr-HR" sz="1400" dirty="0">
                <a:solidFill>
                  <a:srgbClr val="000000"/>
                </a:solidFill>
                <a:latin typeface="PTSans-NarrowBold"/>
              </a:rPr>
              <a:t>Iz Chicaga, USA - p</a:t>
            </a:r>
            <a:r>
              <a:rPr kumimoji="0" lang="hr-H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</a:rPr>
              <a:t>rofesionalna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</a:rPr>
              <a:t> voditeljica, glumica, VO (</a:t>
            </a:r>
            <a:r>
              <a:rPr kumimoji="0" lang="hr-H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</a:rPr>
              <a:t>voice-over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</a:rPr>
              <a:t>) umjetnica, producentica, redateljica, </a:t>
            </a:r>
            <a:r>
              <a:rPr kumimoji="0" lang="hr-H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</a:rPr>
              <a:t>performerica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</a:rPr>
              <a:t>, javna govornica, aktivistica</a:t>
            </a:r>
          </a:p>
          <a:p>
            <a:pPr marL="762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None/>
              <a:tabLst/>
              <a:defRPr/>
            </a:pPr>
            <a:endParaRPr kumimoji="0" lang="hr-H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Sans-NarrowBold"/>
              <a:sym typeface="Quattrocento Sans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tabLst/>
              <a:defRPr/>
            </a:pP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</a:rPr>
              <a:t>Carmin</a:t>
            </a: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</a:rPr>
              <a:t>e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</a:rPr>
              <a:t> Rodi</a:t>
            </a: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</a:rPr>
              <a:t> Falanga 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  <a:hlinkClick r:id="rId3"/>
              </a:rPr>
              <a:t>https://www.teacheracademy.eu/team/carmine-rodi-falanga/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</a:rPr>
              <a:t>  </a:t>
            </a: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tabLst/>
              <a:defRPr/>
            </a:pP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</a:rPr>
              <a:t>Iz Napulja, Italija – direktor </a:t>
            </a:r>
            <a:r>
              <a:rPr kumimoji="0" lang="hr-H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</a:rPr>
              <a:t>Europassa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</a:rPr>
              <a:t> u Pragu - autor, bloger, pripovjedač, javni govornik, </a:t>
            </a:r>
            <a:r>
              <a:rPr kumimoji="0" lang="hr-H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</a:rPr>
              <a:t>stand-up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ans-NarrowBold"/>
                <a:sym typeface="Quattrocento Sans"/>
              </a:rPr>
              <a:t> komičar, psihoterapeut</a:t>
            </a:r>
          </a:p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15B734A1-3604-48C0-9C03-EF6EA4924D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7053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65C5DD-9FC1-4F0A-A72D-13CFF98A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Zašto ‘’</a:t>
            </a:r>
            <a:r>
              <a:rPr lang="hr-HR" dirty="0" err="1"/>
              <a:t>storytelling</a:t>
            </a:r>
            <a:r>
              <a:rPr lang="hr-HR" dirty="0"/>
              <a:t>’’?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A7B0DF1-1FE8-4287-BDA4-5485C4D54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00" y="1486870"/>
            <a:ext cx="4521600" cy="3527030"/>
          </a:xfrm>
        </p:spPr>
        <p:txBody>
          <a:bodyPr/>
          <a:lstStyle/>
          <a:p>
            <a:r>
              <a:rPr lang="hr-HR" sz="1600" dirty="0"/>
              <a:t>‘’</a:t>
            </a:r>
            <a:r>
              <a:rPr lang="en-US" sz="1600" dirty="0"/>
              <a:t>Svi </a:t>
            </a:r>
            <a:r>
              <a:rPr lang="en-US" sz="1600" dirty="0" err="1"/>
              <a:t>smo</a:t>
            </a:r>
            <a:r>
              <a:rPr lang="en-US" sz="1600" dirty="0"/>
              <a:t> mi </a:t>
            </a:r>
            <a:r>
              <a:rPr lang="en-US" sz="1600" dirty="0" err="1"/>
              <a:t>zbirke</a:t>
            </a:r>
            <a:r>
              <a:rPr lang="en-US" sz="1600" dirty="0"/>
              <a:t> </a:t>
            </a:r>
            <a:r>
              <a:rPr lang="en-US" sz="1600" dirty="0" err="1"/>
              <a:t>priča</a:t>
            </a:r>
            <a:r>
              <a:rPr lang="en-US" sz="1600" dirty="0"/>
              <a:t>. </a:t>
            </a:r>
            <a:r>
              <a:rPr lang="en-US" sz="1600" dirty="0" err="1"/>
              <a:t>Priče</a:t>
            </a:r>
            <a:r>
              <a:rPr lang="en-US" sz="1600" dirty="0"/>
              <a:t> </a:t>
            </a:r>
            <a:r>
              <a:rPr lang="en-US" sz="1600" dirty="0" err="1"/>
              <a:t>oblikuju</a:t>
            </a:r>
            <a:r>
              <a:rPr lang="en-US" sz="1600" dirty="0"/>
              <a:t> </a:t>
            </a:r>
            <a:r>
              <a:rPr lang="en-US" sz="1600" dirty="0" err="1"/>
              <a:t>našu</a:t>
            </a:r>
            <a:r>
              <a:rPr lang="en-US" sz="1600" dirty="0"/>
              <a:t> </a:t>
            </a:r>
            <a:r>
              <a:rPr lang="en-US" sz="1600" dirty="0" err="1"/>
              <a:t>stvarnost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definiraju</a:t>
            </a:r>
            <a:r>
              <a:rPr lang="en-US" sz="1600" dirty="0"/>
              <a:t> </a:t>
            </a:r>
            <a:r>
              <a:rPr lang="en-US" sz="1600" dirty="0" err="1"/>
              <a:t>naše</a:t>
            </a:r>
            <a:r>
              <a:rPr lang="en-US" sz="1600" dirty="0"/>
              <a:t> </a:t>
            </a:r>
            <a:r>
              <a:rPr lang="en-US" sz="1600" dirty="0" err="1"/>
              <a:t>identitete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živote</a:t>
            </a:r>
            <a:r>
              <a:rPr lang="en-US" sz="1600" dirty="0"/>
              <a:t>.</a:t>
            </a:r>
            <a:r>
              <a:rPr lang="hr-HR" sz="1600" dirty="0"/>
              <a:t>’’</a:t>
            </a:r>
            <a:endParaRPr lang="en-US" sz="1600" dirty="0"/>
          </a:p>
          <a:p>
            <a:r>
              <a:rPr lang="en-US" sz="1600" dirty="0" err="1"/>
              <a:t>oni</a:t>
            </a:r>
            <a:r>
              <a:rPr lang="en-US" sz="1600" dirty="0"/>
              <a:t> koji </a:t>
            </a:r>
            <a:r>
              <a:rPr lang="en-US" sz="1600" dirty="0" err="1"/>
              <a:t>vladaju</a:t>
            </a:r>
            <a:r>
              <a:rPr lang="en-US" sz="1600" dirty="0"/>
              <a:t> </a:t>
            </a:r>
            <a:r>
              <a:rPr lang="en-US" sz="1600" dirty="0" err="1"/>
              <a:t>umjetnošću</a:t>
            </a:r>
            <a:r>
              <a:rPr lang="en-US" sz="1600" dirty="0"/>
              <a:t> </a:t>
            </a:r>
            <a:r>
              <a:rPr lang="en-US" sz="1600" dirty="0" err="1"/>
              <a:t>pripovijedanja</a:t>
            </a:r>
            <a:r>
              <a:rPr lang="en-US" sz="1600" dirty="0"/>
              <a:t> </a:t>
            </a:r>
            <a:r>
              <a:rPr lang="en-US" sz="1600" dirty="0" err="1"/>
              <a:t>imaju</a:t>
            </a:r>
            <a:r>
              <a:rPr lang="en-US" sz="1600" dirty="0"/>
              <a:t> </a:t>
            </a:r>
            <a:r>
              <a:rPr lang="en-US" sz="1600" dirty="0" err="1"/>
              <a:t>veliku</a:t>
            </a:r>
            <a:r>
              <a:rPr lang="en-US" sz="1600" dirty="0"/>
              <a:t> </a:t>
            </a:r>
            <a:r>
              <a:rPr lang="en-US" sz="1600" dirty="0" err="1"/>
              <a:t>prednost</a:t>
            </a:r>
            <a:r>
              <a:rPr lang="en-US" sz="1600" dirty="0"/>
              <a:t> u </a:t>
            </a:r>
            <a:r>
              <a:rPr lang="en-US" sz="1600" dirty="0" err="1"/>
              <a:t>komunikaciji</a:t>
            </a:r>
            <a:r>
              <a:rPr lang="en-US" sz="1600" dirty="0"/>
              <a:t>, </a:t>
            </a:r>
            <a:r>
              <a:rPr lang="en-US" sz="1600" dirty="0" err="1"/>
              <a:t>učinkovitiji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u </a:t>
            </a:r>
            <a:r>
              <a:rPr lang="en-US" sz="1600" dirty="0" err="1"/>
              <a:t>svom</a:t>
            </a:r>
            <a:r>
              <a:rPr lang="en-US" sz="1600" dirty="0"/>
              <a:t> </a:t>
            </a:r>
            <a:r>
              <a:rPr lang="en-US" sz="1600" dirty="0" err="1"/>
              <a:t>radu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uspješniji</a:t>
            </a:r>
            <a:r>
              <a:rPr lang="en-US" sz="1600" dirty="0"/>
              <a:t> u </a:t>
            </a:r>
            <a:r>
              <a:rPr lang="en-US" sz="1600" dirty="0" err="1"/>
              <a:t>svom</a:t>
            </a:r>
            <a:r>
              <a:rPr lang="en-US" sz="1600" dirty="0"/>
              <a:t> </a:t>
            </a:r>
            <a:r>
              <a:rPr lang="en-US" sz="1600" dirty="0" err="1"/>
              <a:t>društvenom</a:t>
            </a:r>
            <a:r>
              <a:rPr lang="en-US" sz="1600" dirty="0"/>
              <a:t> </a:t>
            </a:r>
            <a:r>
              <a:rPr lang="en-US" sz="1600" dirty="0" err="1"/>
              <a:t>životu</a:t>
            </a:r>
            <a:endParaRPr lang="en-US" sz="1600" dirty="0"/>
          </a:p>
          <a:p>
            <a:r>
              <a:rPr lang="en-US" sz="1600" dirty="0"/>
              <a:t>ono je </a:t>
            </a:r>
            <a:r>
              <a:rPr lang="en-US" sz="1600" dirty="0" err="1"/>
              <a:t>temeljno</a:t>
            </a:r>
            <a:r>
              <a:rPr lang="en-US" sz="1600" dirty="0"/>
              <a:t> za one koji </a:t>
            </a:r>
            <a:r>
              <a:rPr lang="en-US" sz="1600" dirty="0" err="1"/>
              <a:t>komunikaciju</a:t>
            </a:r>
            <a:r>
              <a:rPr lang="en-US" sz="1600" dirty="0"/>
              <a:t> </a:t>
            </a:r>
            <a:r>
              <a:rPr lang="en-US" sz="1600" dirty="0" err="1"/>
              <a:t>čine</a:t>
            </a:r>
            <a:r>
              <a:rPr lang="en-US" sz="1600" dirty="0"/>
              <a:t> </a:t>
            </a:r>
            <a:r>
              <a:rPr lang="en-US" sz="1600" dirty="0" err="1"/>
              <a:t>svojom</a:t>
            </a:r>
            <a:r>
              <a:rPr lang="en-US" sz="1600" dirty="0"/>
              <a:t> </a:t>
            </a:r>
            <a:r>
              <a:rPr lang="en-US" sz="1600" dirty="0" err="1"/>
              <a:t>svakodnevnom</a:t>
            </a:r>
            <a:r>
              <a:rPr lang="en-US" sz="1600" dirty="0"/>
              <a:t> </a:t>
            </a:r>
            <a:r>
              <a:rPr lang="en-US" sz="1600" dirty="0" err="1"/>
              <a:t>profesionalnom</a:t>
            </a:r>
            <a:r>
              <a:rPr lang="en-US" sz="1600" dirty="0"/>
              <a:t> </a:t>
            </a:r>
            <a:r>
              <a:rPr lang="en-US" sz="1600" dirty="0" err="1"/>
              <a:t>aktivnošću</a:t>
            </a:r>
            <a:endParaRPr lang="hr-HR" sz="1600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37B3C9F-F074-4103-A303-AC3D2EB818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64E9AA8-7E6F-4947-8505-6691CF09B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136" y="431978"/>
            <a:ext cx="2992464" cy="437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96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186057-DE69-4CE7-90C5-DC31A0932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Metode rada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134F729-A405-45D1-87D6-BB38242BF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interaktivni pristup </a:t>
            </a:r>
          </a:p>
          <a:p>
            <a:r>
              <a:rPr lang="hr-HR" dirty="0"/>
              <a:t>iskustveno učenje </a:t>
            </a:r>
          </a:p>
          <a:p>
            <a:r>
              <a:rPr lang="hr-HR" dirty="0"/>
              <a:t>razmjena iskustava </a:t>
            </a:r>
          </a:p>
          <a:p>
            <a:r>
              <a:rPr lang="hr-HR" dirty="0"/>
              <a:t>unaprjeđenje jezičnih vještina kroz raspravu i međusobnu komunikaciju te javni govor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49712859-89F6-41F7-8A91-8836CFE27E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6993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Naslov 3">
            <a:extLst>
              <a:ext uri="{FF2B5EF4-FFF2-40B4-BE49-F238E27FC236}">
                <a16:creationId xmlns:a16="http://schemas.microsoft.com/office/drawing/2014/main" id="{0AD8F250-3AA4-425C-BF93-21F6CC0EE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50" y="896112"/>
            <a:ext cx="5228350" cy="435600"/>
          </a:xfrm>
        </p:spPr>
        <p:txBody>
          <a:bodyPr/>
          <a:lstStyle/>
          <a:p>
            <a:r>
              <a:rPr lang="en-US" dirty="0"/>
              <a:t>1. dan – </a:t>
            </a:r>
            <a:r>
              <a:rPr lang="en-US" dirty="0" err="1"/>
              <a:t>Uvod</a:t>
            </a:r>
            <a:r>
              <a:rPr lang="en-US" dirty="0"/>
              <a:t> u </a:t>
            </a:r>
            <a:r>
              <a:rPr lang="en-US" dirty="0" err="1"/>
              <a:t>tečaj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postavljanje</a:t>
            </a:r>
            <a:r>
              <a:rPr lang="en-US" dirty="0"/>
              <a:t> </a:t>
            </a:r>
            <a:r>
              <a:rPr lang="en-US" dirty="0" err="1"/>
              <a:t>ciljeva</a:t>
            </a:r>
            <a:br>
              <a:rPr lang="en-US" dirty="0"/>
            </a:br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4290885-F280-4B01-AEC7-F4BFB8A48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250" y="1533201"/>
            <a:ext cx="4522750" cy="3112200"/>
          </a:xfrm>
        </p:spPr>
        <p:txBody>
          <a:bodyPr/>
          <a:lstStyle/>
          <a:p>
            <a:r>
              <a:rPr lang="en-US" sz="1800" dirty="0" err="1"/>
              <a:t>uvod</a:t>
            </a:r>
            <a:r>
              <a:rPr lang="en-US" sz="1800" dirty="0"/>
              <a:t> u </a:t>
            </a:r>
            <a:r>
              <a:rPr lang="en-US" sz="1800" dirty="0" err="1"/>
              <a:t>tečaj</a:t>
            </a:r>
            <a:r>
              <a:rPr lang="hr-HR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vanjske</a:t>
            </a:r>
            <a:r>
              <a:rPr lang="en-US" sz="1800" dirty="0"/>
              <a:t> </a:t>
            </a:r>
            <a:r>
              <a:rPr lang="en-US" sz="1800" dirty="0" err="1"/>
              <a:t>aktivnosti</a:t>
            </a:r>
            <a:r>
              <a:rPr lang="en-US" sz="1800" dirty="0"/>
              <a:t> </a:t>
            </a:r>
            <a:r>
              <a:rPr lang="en-US" sz="1800" dirty="0" err="1"/>
              <a:t>tijekom</a:t>
            </a:r>
            <a:r>
              <a:rPr lang="en-US" sz="1800" dirty="0"/>
              <a:t> </a:t>
            </a:r>
            <a:r>
              <a:rPr lang="en-US" sz="1800" dirty="0" err="1"/>
              <a:t>tjedna</a:t>
            </a:r>
            <a:endParaRPr lang="en-US" sz="1800" dirty="0"/>
          </a:p>
          <a:p>
            <a:r>
              <a:rPr lang="en-US" sz="1800" dirty="0" err="1"/>
              <a:t>aktivnosti</a:t>
            </a:r>
            <a:r>
              <a:rPr lang="en-US" sz="1800" dirty="0"/>
              <a:t> za </a:t>
            </a:r>
            <a:r>
              <a:rPr lang="en-US" sz="1800" dirty="0" err="1"/>
              <a:t>probijanje</a:t>
            </a:r>
            <a:r>
              <a:rPr lang="en-US" sz="1800" dirty="0"/>
              <a:t> </a:t>
            </a:r>
            <a:r>
              <a:rPr lang="en-US" sz="1800" dirty="0" err="1"/>
              <a:t>leda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izgradnju</a:t>
            </a:r>
            <a:r>
              <a:rPr lang="en-US" sz="1800" dirty="0"/>
              <a:t> </a:t>
            </a:r>
            <a:r>
              <a:rPr lang="en-US" sz="1800" dirty="0" err="1"/>
              <a:t>grupe</a:t>
            </a:r>
            <a:endParaRPr lang="en-US" sz="1800" dirty="0"/>
          </a:p>
          <a:p>
            <a:r>
              <a:rPr lang="en-US" sz="1800" dirty="0" err="1"/>
              <a:t>identifikacija</a:t>
            </a:r>
            <a:r>
              <a:rPr lang="en-US" sz="1800" dirty="0"/>
              <a:t> </a:t>
            </a:r>
            <a:r>
              <a:rPr lang="en-US" sz="1800" dirty="0" err="1"/>
              <a:t>potreba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ciljeva</a:t>
            </a:r>
            <a:r>
              <a:rPr lang="en-US" sz="1800" dirty="0"/>
              <a:t> za </a:t>
            </a:r>
            <a:r>
              <a:rPr lang="en-US" sz="1800" dirty="0" err="1"/>
              <a:t>svakog</a:t>
            </a:r>
            <a:r>
              <a:rPr lang="en-US" sz="1800" dirty="0"/>
              <a:t> </a:t>
            </a:r>
            <a:r>
              <a:rPr lang="en-US" sz="1800" dirty="0" err="1"/>
              <a:t>sudionika</a:t>
            </a:r>
            <a:endParaRPr lang="en-US" sz="1800" dirty="0"/>
          </a:p>
          <a:p>
            <a:r>
              <a:rPr lang="en-US" sz="1800" dirty="0" err="1"/>
              <a:t>prezentacije</a:t>
            </a:r>
            <a:r>
              <a:rPr lang="en-US" sz="1800" dirty="0"/>
              <a:t> </a:t>
            </a:r>
            <a:r>
              <a:rPr lang="en-US" sz="1800" dirty="0" err="1"/>
              <a:t>sudionika</a:t>
            </a:r>
            <a:r>
              <a:rPr lang="en-US" sz="1800" dirty="0"/>
              <a:t>, </a:t>
            </a:r>
            <a:r>
              <a:rPr lang="en-US" sz="1800" dirty="0" err="1"/>
              <a:t>njihovih</a:t>
            </a:r>
            <a:r>
              <a:rPr lang="en-US" sz="1800" dirty="0"/>
              <a:t> </a:t>
            </a:r>
            <a:r>
              <a:rPr lang="en-US" sz="1800" dirty="0" err="1"/>
              <a:t>škola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trenera</a:t>
            </a:r>
            <a:endParaRPr lang="en-US" sz="1800" dirty="0"/>
          </a:p>
          <a:p>
            <a:r>
              <a:rPr lang="en-US" sz="1800" dirty="0" err="1"/>
              <a:t>prvi</a:t>
            </a:r>
            <a:r>
              <a:rPr lang="en-US" sz="1800" dirty="0"/>
              <a:t> </a:t>
            </a:r>
            <a:r>
              <a:rPr lang="en-US" sz="1800" dirty="0" err="1"/>
              <a:t>uvod</a:t>
            </a:r>
            <a:r>
              <a:rPr lang="en-US" sz="1800" dirty="0"/>
              <a:t> u </a:t>
            </a:r>
            <a:r>
              <a:rPr lang="en-US" sz="1800" dirty="0" err="1"/>
              <a:t>pripovijedanje</a:t>
            </a:r>
            <a:r>
              <a:rPr lang="en-US" sz="1800" dirty="0"/>
              <a:t>, </a:t>
            </a:r>
            <a:r>
              <a:rPr lang="en-US" sz="1800" dirty="0" err="1"/>
              <a:t>stvaranje</a:t>
            </a:r>
            <a:r>
              <a:rPr lang="en-US" sz="1800" dirty="0"/>
              <a:t> </a:t>
            </a:r>
            <a:r>
              <a:rPr lang="en-US" sz="1800" dirty="0" err="1"/>
              <a:t>kratkih</a:t>
            </a:r>
            <a:r>
              <a:rPr lang="en-US" sz="1800" dirty="0"/>
              <a:t> „</a:t>
            </a:r>
            <a:r>
              <a:rPr lang="en-US" sz="1800" dirty="0" err="1"/>
              <a:t>bajki</a:t>
            </a:r>
            <a:r>
              <a:rPr lang="en-US" sz="1800" dirty="0"/>
              <a:t>“</a:t>
            </a:r>
            <a:endParaRPr lang="hr-HR" sz="1800" dirty="0"/>
          </a:p>
        </p:txBody>
      </p:sp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cxnSp>
        <p:nvCxnSpPr>
          <p:cNvPr id="104" name="Google Shape;104;p14"/>
          <p:cNvCxnSpPr/>
          <p:nvPr/>
        </p:nvCxnSpPr>
        <p:spPr>
          <a:xfrm>
            <a:off x="4738400" y="1428750"/>
            <a:ext cx="44055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Slika 8">
            <a:extLst>
              <a:ext uri="{FF2B5EF4-FFF2-40B4-BE49-F238E27FC236}">
                <a16:creationId xmlns:a16="http://schemas.microsoft.com/office/drawing/2014/main" id="{849049EC-97D5-4B44-8CC1-85BD81301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800" y="1734690"/>
            <a:ext cx="3278982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607853-346D-4042-8532-273C7736A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2. dan – Pripovijedanje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13AD517-03F0-47AD-9FC3-2FAC2D8E0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100" y="1522870"/>
            <a:ext cx="5291500" cy="3112200"/>
          </a:xfrm>
        </p:spPr>
        <p:txBody>
          <a:bodyPr/>
          <a:lstStyle/>
          <a:p>
            <a:r>
              <a:rPr lang="en-US" sz="2000" dirty="0" err="1"/>
              <a:t>modeli</a:t>
            </a:r>
            <a:r>
              <a:rPr lang="en-US" sz="2000" dirty="0"/>
              <a:t> </a:t>
            </a:r>
            <a:r>
              <a:rPr lang="en-US" sz="2000" dirty="0" err="1"/>
              <a:t>pripovijedanja</a:t>
            </a:r>
            <a:r>
              <a:rPr lang="en-US" sz="2000" dirty="0"/>
              <a:t>, od </a:t>
            </a:r>
            <a:r>
              <a:rPr lang="en-US" sz="2000" dirty="0" err="1"/>
              <a:t>mita</a:t>
            </a:r>
            <a:r>
              <a:rPr lang="en-US" sz="2000" dirty="0"/>
              <a:t> </a:t>
            </a:r>
            <a:r>
              <a:rPr lang="en-US" sz="2000" dirty="0" err="1"/>
              <a:t>preko</a:t>
            </a:r>
            <a:r>
              <a:rPr lang="en-US" sz="2000" dirty="0"/>
              <a:t> </a:t>
            </a:r>
            <a:endParaRPr lang="hr-HR" sz="2000" dirty="0"/>
          </a:p>
          <a:p>
            <a:pPr marL="76200" indent="0">
              <a:buNone/>
            </a:pPr>
            <a:r>
              <a:rPr lang="hr-HR" sz="2000" dirty="0"/>
              <a:t>     </a:t>
            </a:r>
            <a:r>
              <a:rPr lang="en-US" sz="2000" dirty="0" err="1"/>
              <a:t>klasika</a:t>
            </a:r>
            <a:r>
              <a:rPr lang="en-US" sz="2000" dirty="0"/>
              <a:t> do </a:t>
            </a:r>
            <a:r>
              <a:rPr lang="en-US" sz="2000" dirty="0" err="1"/>
              <a:t>suvremenog</a:t>
            </a:r>
            <a:r>
              <a:rPr lang="en-US" sz="2000" dirty="0"/>
              <a:t> </a:t>
            </a:r>
            <a:r>
              <a:rPr lang="en-US" sz="2000" dirty="0" err="1"/>
              <a:t>doba</a:t>
            </a:r>
            <a:endParaRPr lang="en-US" sz="2000" dirty="0"/>
          </a:p>
          <a:p>
            <a:r>
              <a:rPr lang="en-US" sz="2000" dirty="0" err="1"/>
              <a:t>igre</a:t>
            </a:r>
            <a:r>
              <a:rPr lang="en-US" sz="2000" dirty="0"/>
              <a:t> </a:t>
            </a:r>
            <a:r>
              <a:rPr lang="en-US" sz="2000" dirty="0" err="1"/>
              <a:t>pripovijedanja</a:t>
            </a:r>
            <a:r>
              <a:rPr lang="en-US" sz="2000" dirty="0"/>
              <a:t> za </a:t>
            </a:r>
            <a:r>
              <a:rPr lang="en-US" sz="2000" dirty="0" err="1"/>
              <a:t>poticanje</a:t>
            </a:r>
            <a:r>
              <a:rPr lang="en-US" sz="2000" dirty="0"/>
              <a:t> </a:t>
            </a:r>
            <a:r>
              <a:rPr lang="en-US" sz="2000" dirty="0" err="1"/>
              <a:t>kreativnosti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brzo</a:t>
            </a:r>
            <a:r>
              <a:rPr lang="en-US" sz="2000" dirty="0"/>
              <a:t> </a:t>
            </a:r>
            <a:r>
              <a:rPr lang="en-US" sz="2000" dirty="0" err="1"/>
              <a:t>generiranje</a:t>
            </a:r>
            <a:r>
              <a:rPr lang="en-US" sz="2000" dirty="0"/>
              <a:t> </a:t>
            </a:r>
            <a:r>
              <a:rPr lang="en-US" sz="2000" dirty="0" err="1"/>
              <a:t>priča</a:t>
            </a:r>
            <a:endParaRPr lang="en-US" sz="2000" dirty="0"/>
          </a:p>
          <a:p>
            <a:r>
              <a:rPr lang="en-US" sz="2000" dirty="0" err="1"/>
              <a:t>radionica</a:t>
            </a:r>
            <a:r>
              <a:rPr lang="en-US" sz="2000" dirty="0"/>
              <a:t> </a:t>
            </a:r>
            <a:r>
              <a:rPr lang="en-US" sz="2000" dirty="0" err="1"/>
              <a:t>javnog</a:t>
            </a:r>
            <a:r>
              <a:rPr lang="en-US" sz="2000" dirty="0"/>
              <a:t> </a:t>
            </a:r>
            <a:r>
              <a:rPr lang="en-US" sz="2000" dirty="0" err="1"/>
              <a:t>nastupa</a:t>
            </a:r>
            <a:r>
              <a:rPr lang="en-US" sz="2000" dirty="0"/>
              <a:t> s </a:t>
            </a:r>
            <a:r>
              <a:rPr lang="en-US" sz="2000" dirty="0" err="1"/>
              <a:t>povratnim</a:t>
            </a:r>
            <a:r>
              <a:rPr lang="en-US" sz="2000" dirty="0"/>
              <a:t> </a:t>
            </a:r>
            <a:r>
              <a:rPr lang="en-US" sz="2000" dirty="0" err="1"/>
              <a:t>informacijama</a:t>
            </a:r>
            <a:r>
              <a:rPr lang="en-US" sz="2000" dirty="0"/>
              <a:t> od </a:t>
            </a:r>
            <a:r>
              <a:rPr lang="en-US" sz="2000" dirty="0" err="1"/>
              <a:t>trenera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grupe</a:t>
            </a:r>
            <a:endParaRPr lang="hr-HR" sz="2000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B7F6DDA-9EC3-4B73-9E5C-0A8D9AD920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3AFF7CE3-05E1-4A6F-A51F-9EDFF44BE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831" y="457270"/>
            <a:ext cx="2319569" cy="40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43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F40AE4-175F-463D-AC83-3B82EDA5F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3. dan – Ilustracije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EFD02E1-A40F-40BE-A3BF-985511434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200" y="1616470"/>
            <a:ext cx="7391750" cy="3112200"/>
          </a:xfrm>
        </p:spPr>
        <p:txBody>
          <a:bodyPr/>
          <a:lstStyle/>
          <a:p>
            <a:r>
              <a:rPr lang="en-US" dirty="0" err="1"/>
              <a:t>osnove</a:t>
            </a:r>
            <a:r>
              <a:rPr lang="en-US" dirty="0"/>
              <a:t> </a:t>
            </a:r>
            <a:r>
              <a:rPr lang="en-US" dirty="0" err="1"/>
              <a:t>ilustracije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crtanja</a:t>
            </a:r>
            <a:r>
              <a:rPr lang="en-US" dirty="0"/>
              <a:t>: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koristiti</a:t>
            </a:r>
            <a:r>
              <a:rPr lang="en-US" dirty="0"/>
              <a:t> </a:t>
            </a:r>
            <a:r>
              <a:rPr lang="en-US" dirty="0" err="1"/>
              <a:t>vizualne</a:t>
            </a:r>
            <a:r>
              <a:rPr lang="en-US" dirty="0"/>
              <a:t> </a:t>
            </a:r>
            <a:r>
              <a:rPr lang="en-US" dirty="0" err="1"/>
              <a:t>elemente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biste</a:t>
            </a:r>
            <a:r>
              <a:rPr lang="en-US" dirty="0"/>
              <a:t> </a:t>
            </a:r>
            <a:r>
              <a:rPr lang="hr-HR" dirty="0"/>
              <a:t>pripovijedanje</a:t>
            </a:r>
            <a:r>
              <a:rPr lang="en-US" dirty="0"/>
              <a:t> </a:t>
            </a:r>
            <a:r>
              <a:rPr lang="en-US" dirty="0" err="1"/>
              <a:t>učinili</a:t>
            </a:r>
            <a:r>
              <a:rPr lang="en-US" dirty="0"/>
              <a:t> </a:t>
            </a:r>
            <a:r>
              <a:rPr lang="en-US" dirty="0" err="1"/>
              <a:t>zanimljivijima</a:t>
            </a:r>
            <a:endParaRPr lang="en-US" dirty="0"/>
          </a:p>
          <a:p>
            <a:r>
              <a:rPr lang="en-US" dirty="0" err="1"/>
              <a:t>uvod</a:t>
            </a:r>
            <a:r>
              <a:rPr lang="en-US" dirty="0"/>
              <a:t> u </a:t>
            </a:r>
            <a:r>
              <a:rPr lang="en-US" dirty="0" err="1"/>
              <a:t>stripove</a:t>
            </a:r>
            <a:endParaRPr lang="en-US" dirty="0"/>
          </a:p>
          <a:p>
            <a:r>
              <a:rPr lang="en-US" dirty="0" err="1"/>
              <a:t>praktičn</a:t>
            </a:r>
            <a:r>
              <a:rPr lang="hr-HR" dirty="0"/>
              <a:t>a vježba</a:t>
            </a:r>
            <a:r>
              <a:rPr lang="en-US" dirty="0"/>
              <a:t>: </a:t>
            </a:r>
            <a:r>
              <a:rPr lang="en-US" dirty="0" err="1"/>
              <a:t>ispričajte</a:t>
            </a:r>
            <a:r>
              <a:rPr lang="en-US" dirty="0"/>
              <a:t> </a:t>
            </a:r>
            <a:r>
              <a:rPr lang="en-US" dirty="0" err="1"/>
              <a:t>vlastitu</a:t>
            </a:r>
            <a:r>
              <a:rPr lang="en-US" dirty="0"/>
              <a:t> </a:t>
            </a:r>
            <a:r>
              <a:rPr lang="en-US" dirty="0" err="1"/>
              <a:t>priču</a:t>
            </a:r>
            <a:r>
              <a:rPr lang="en-US" dirty="0"/>
              <a:t> o </a:t>
            </a:r>
            <a:r>
              <a:rPr lang="en-US" dirty="0" err="1"/>
              <a:t>podrijetlu</a:t>
            </a:r>
            <a:r>
              <a:rPr lang="en-US" dirty="0"/>
              <a:t> </a:t>
            </a:r>
            <a:r>
              <a:rPr lang="en-US" dirty="0" err="1"/>
              <a:t>kroz</a:t>
            </a:r>
            <a:r>
              <a:rPr lang="en-US" dirty="0"/>
              <a:t> </a:t>
            </a:r>
            <a:r>
              <a:rPr lang="en-US" dirty="0" err="1"/>
              <a:t>crtanje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stripove</a:t>
            </a:r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A0107549-1D9E-4E88-BE6F-FB04542D01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70328723"/>
      </p:ext>
    </p:extLst>
  </p:cSld>
  <p:clrMapOvr>
    <a:masterClrMapping/>
  </p:clrMapOvr>
</p:sld>
</file>

<file path=ppt/theme/theme1.xml><?xml version="1.0" encoding="utf-8"?>
<a:theme xmlns:a="http://schemas.openxmlformats.org/drawingml/2006/main" name="Viola template">
  <a:themeElements>
    <a:clrScheme name="Custom 347">
      <a:dk1>
        <a:srgbClr val="000000"/>
      </a:dk1>
      <a:lt1>
        <a:srgbClr val="FFFFFF"/>
      </a:lt1>
      <a:dk2>
        <a:srgbClr val="8A8682"/>
      </a:dk2>
      <a:lt2>
        <a:srgbClr val="F0EEE9"/>
      </a:lt2>
      <a:accent1>
        <a:srgbClr val="FFCD00"/>
      </a:accent1>
      <a:accent2>
        <a:srgbClr val="F6921D"/>
      </a:accent2>
      <a:accent3>
        <a:srgbClr val="A7693A"/>
      </a:accent3>
      <a:accent4>
        <a:srgbClr val="D8D6D2"/>
      </a:accent4>
      <a:accent5>
        <a:srgbClr val="979593"/>
      </a:accent5>
      <a:accent6>
        <a:srgbClr val="6F6868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576</Words>
  <Application>Microsoft Office PowerPoint</Application>
  <PresentationFormat>Prikaz na zaslonu (16:9)</PresentationFormat>
  <Paragraphs>90</Paragraphs>
  <Slides>18</Slides>
  <Notes>4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4" baseType="lpstr">
      <vt:lpstr>Lora</vt:lpstr>
      <vt:lpstr>Arial</vt:lpstr>
      <vt:lpstr>Times New Roman</vt:lpstr>
      <vt:lpstr>Quattrocento Sans</vt:lpstr>
      <vt:lpstr>PTSans-NarrowBold</vt:lpstr>
      <vt:lpstr>Viola template</vt:lpstr>
      <vt:lpstr>‘’Mastering the art of storytelling  to enhance teaching and learning’’  Erasmus+ mobilnost, 21.-26.4.2025., Prag 2. godina Erasmus akreditacije  UV, 19.8.2025. Marta Kokolić</vt:lpstr>
      <vt:lpstr>grupa</vt:lpstr>
      <vt:lpstr>Tečaj: ‘’Mastering the art of storytelling to enhance  teaching and learning’’  ‘’Savladavanje umijeća pripovijedanja u svrhu kvalitetnijeg poučavanja i učenja’’</vt:lpstr>
      <vt:lpstr>predavači:  </vt:lpstr>
      <vt:lpstr>Zašto ‘’storytelling’’?</vt:lpstr>
      <vt:lpstr>Metode rada</vt:lpstr>
      <vt:lpstr>1. dan – Uvod u tečaj i postavljanje ciljeva </vt:lpstr>
      <vt:lpstr>2. dan – Pripovijedanje</vt:lpstr>
      <vt:lpstr>3. dan – Ilustracije</vt:lpstr>
      <vt:lpstr>4. dan – Uključivanje audiovizualnih materijala</vt:lpstr>
      <vt:lpstr>Heroe’s journey (Putovanje junaka) – The monomyth   Joseph Campbell, folklorist  </vt:lpstr>
      <vt:lpstr>5. dan – Dijeljenje priča u grupi</vt:lpstr>
      <vt:lpstr>6. dan – Zatvaranje tečaja i kulturne aktivnosti</vt:lpstr>
      <vt:lpstr>Dobrobiti: </vt:lpstr>
      <vt:lpstr>PowerPoint prezentacija</vt:lpstr>
      <vt:lpstr>PowerPoint prezentacija</vt:lpstr>
      <vt:lpstr>PowerPoint prezentacija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Korisnik</dc:creator>
  <cp:lastModifiedBy>marta kokolic</cp:lastModifiedBy>
  <cp:revision>35</cp:revision>
  <dcterms:modified xsi:type="dcterms:W3CDTF">2025-08-20T11:31:15Z</dcterms:modified>
</cp:coreProperties>
</file>