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333" r:id="rId3"/>
    <p:sldId id="323" r:id="rId4"/>
    <p:sldId id="334" r:id="rId5"/>
    <p:sldId id="336" r:id="rId6"/>
    <p:sldId id="326" r:id="rId7"/>
    <p:sldId id="337" r:id="rId8"/>
    <p:sldId id="338" r:id="rId9"/>
    <p:sldId id="335" r:id="rId10"/>
    <p:sldId id="340" r:id="rId11"/>
    <p:sldId id="341" r:id="rId12"/>
    <p:sldId id="329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ra" pitchFamily="2" charset="-18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kokolic" initials="mk" lastIdx="1" clrIdx="0">
    <p:extLst>
      <p:ext uri="{19B8F6BF-5375-455C-9EA6-DF929625EA0E}">
        <p15:presenceInfo xmlns:p15="http://schemas.microsoft.com/office/powerpoint/2012/main" userId="4991dc1382bbf8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academy.eu/team/carmine-rodi-falanga/" TargetMode="External"/><Relationship Id="rId2" Type="http://schemas.openxmlformats.org/officeDocument/2006/relationships/hyperlink" Target="https://www.teacheracademy.eu/team/nicole-j-adelman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enebrown.com/book/rising-stron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f.org/learn/joseph-campbell-heros-journe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johnfox.com/2021/01/9-story-structures-to-plot-your-next-novel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Zxt28ff-E" TargetMode="External"/><Relationship Id="rId2" Type="http://schemas.openxmlformats.org/officeDocument/2006/relationships/hyperlink" Target="https://www.youtube.com/watch?v=4V7drZMyL5M&amp;t=681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johnfox.com/2021/01/9-story-structures-to-plot-your-next-nove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63298" y="2054288"/>
            <a:ext cx="7797326" cy="2103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‘’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Mastering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art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storytelling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enhance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’’</a:t>
            </a:r>
            <a:b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dirty="0"/>
            </a:br>
            <a:r>
              <a:rPr lang="hr-HR" sz="1800" dirty="0"/>
              <a:t>Erasmus+ mobilnost, 21.-26.4.2025., Prag</a:t>
            </a:r>
            <a:br>
              <a:rPr lang="hr-HR" sz="1800" dirty="0"/>
            </a:br>
            <a:r>
              <a:rPr lang="hr-HR" sz="1800" dirty="0"/>
              <a:t>2. godina Erasmus akreditacije</a:t>
            </a:r>
            <a:br>
              <a:rPr lang="hr-HR" sz="1800" dirty="0"/>
            </a:br>
            <a:br>
              <a:rPr lang="hr-HR" sz="1800" dirty="0"/>
            </a:br>
            <a:r>
              <a:rPr lang="hr-HR" sz="1400" dirty="0"/>
              <a:t>Aktiv JUP, 20.8.2025.</a:t>
            </a:r>
            <a:br>
              <a:rPr lang="hr-HR" sz="1400" dirty="0"/>
            </a:br>
            <a:r>
              <a:rPr lang="hr-HR" sz="1400" dirty="0"/>
              <a:t>Marta Kokolić</a:t>
            </a:r>
            <a:endParaRPr sz="12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ravokutnik 15">
            <a:extLst>
              <a:ext uri="{FF2B5EF4-FFF2-40B4-BE49-F238E27FC236}">
                <a16:creationId xmlns:a16="http://schemas.microsoft.com/office/drawing/2014/main" id="{25AED35D-75F7-45C9-92A7-6E960E5F6437}"/>
              </a:ext>
            </a:extLst>
          </p:cNvPr>
          <p:cNvSpPr/>
          <p:nvPr/>
        </p:nvSpPr>
        <p:spPr>
          <a:xfrm>
            <a:off x="404088" y="4224922"/>
            <a:ext cx="3283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Ova publikacija odražava isključivo stajalište autora publikacije i Komisija se ne može smatrati odgovornom prilikom uporabe informacija koje se u njoj nalaze.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CDD1D9-9F69-4B8D-A36A-FCE756AD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5" y="567473"/>
            <a:ext cx="3785255" cy="212920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2F374E2-7DB3-41A7-9B1C-5C044854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634" y="325807"/>
            <a:ext cx="2310584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3C428-E7A4-4D81-AD48-6AEBB343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896112"/>
            <a:ext cx="6509950" cy="435600"/>
          </a:xfrm>
        </p:spPr>
        <p:txBody>
          <a:bodyPr/>
          <a:lstStyle/>
          <a:p>
            <a:r>
              <a:rPr lang="hr-HR" dirty="0"/>
              <a:t>Vježba 1: Putovanje junaka (</a:t>
            </a:r>
            <a:r>
              <a:rPr lang="hr-HR" dirty="0" err="1"/>
              <a:t>Heroe's</a:t>
            </a:r>
            <a:r>
              <a:rPr lang="hr-HR" dirty="0"/>
              <a:t> </a:t>
            </a:r>
            <a:r>
              <a:rPr lang="hr-HR" dirty="0" err="1"/>
              <a:t>journey</a:t>
            </a:r>
            <a:r>
              <a:rPr lang="hr-HR" dirty="0"/>
              <a:t>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7E8DA94-E86D-4DA1-B826-AD7EC5471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400" y="1443670"/>
            <a:ext cx="7823750" cy="3112200"/>
          </a:xfrm>
        </p:spPr>
        <p:txBody>
          <a:bodyPr/>
          <a:lstStyle/>
          <a:p>
            <a:r>
              <a:rPr lang="hr-HR" sz="1600" dirty="0"/>
              <a:t>KONTEKST/OBIČAN SVIJET (Jednom davno..., kada, gdje, što):</a:t>
            </a:r>
          </a:p>
          <a:p>
            <a:r>
              <a:rPr lang="hr-HR" sz="1600" dirty="0"/>
              <a:t>PROTAGONIST/GLAVNI LIK (ime, kratak opis):</a:t>
            </a:r>
          </a:p>
          <a:p>
            <a:r>
              <a:rPr lang="hr-HR" sz="1600" dirty="0"/>
              <a:t>MISIJA/PROBLEM/ZADATAK/IZAZOV (akcija, cilj koji treba ostvariti): </a:t>
            </a:r>
          </a:p>
          <a:p>
            <a:r>
              <a:rPr lang="hr-HR" sz="1600" dirty="0"/>
              <a:t>ANTAGONIST/NEGATIVAC/SUPARNIK (ime, uloga, kratak opis): </a:t>
            </a:r>
          </a:p>
          <a:p>
            <a:r>
              <a:rPr lang="hr-HR" sz="1600" dirty="0"/>
              <a:t>POMOĆ (saveznik/ci), resursi, podrška):</a:t>
            </a:r>
          </a:p>
          <a:p>
            <a:r>
              <a:rPr lang="hr-HR" sz="1600" dirty="0"/>
              <a:t>VELIKI IZAZOV/PRIJETNJA/ISKUŠENJE (kriza, velika prepreka koju treba prevladati, istina, iskušenje):</a:t>
            </a:r>
          </a:p>
          <a:p>
            <a:r>
              <a:rPr lang="hr-HR" sz="1600" dirty="0"/>
              <a:t>ZAVRŠETAK (ishod, moralna lekcija, konačni cilj): </a:t>
            </a:r>
          </a:p>
          <a:p>
            <a:endParaRPr lang="hr-HR" sz="1600" dirty="0"/>
          </a:p>
          <a:p>
            <a:r>
              <a:rPr lang="hr-HR" sz="1600" dirty="0"/>
              <a:t>Prilagodbe aktivnosti (rad </a:t>
            </a:r>
            <a:r>
              <a:rPr lang="hr-HR" sz="1600"/>
              <a:t>u grupi, AI)</a:t>
            </a:r>
            <a:endParaRPr lang="hr-HR" sz="1600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25C5FF-F968-4F76-8956-742A94FEC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561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60BEF-B29F-49DE-9F3C-29EADA02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2: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176E7E-419E-4184-9055-A48896021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Pronaći 3 čina i 12 koraka u videu:</a:t>
            </a:r>
          </a:p>
          <a:p>
            <a:endParaRPr lang="hr-HR" dirty="0"/>
          </a:p>
          <a:p>
            <a:r>
              <a:rPr lang="hr-HR" dirty="0"/>
              <a:t>L</a:t>
            </a:r>
            <a:r>
              <a:rPr lang="en-US" dirty="0" err="1"/>
              <a:t>ove</a:t>
            </a:r>
            <a:r>
              <a:rPr lang="en-US" dirty="0"/>
              <a:t> death and robots</a:t>
            </a:r>
            <a:r>
              <a:rPr lang="hr-HR" dirty="0"/>
              <a:t>: A</a:t>
            </a:r>
            <a:r>
              <a:rPr lang="en-US" dirty="0" err="1"/>
              <a:t>utomated</a:t>
            </a:r>
            <a:r>
              <a:rPr lang="en-US" dirty="0"/>
              <a:t> customer service 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7AE439-C31E-45B6-86EE-CD3E304B83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672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36D2D-772F-4969-8AAA-E83BC646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3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BF3EAA-845F-4D24-B979-48F96930F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5D2A7F4-74CB-431E-A164-684DA00C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36" y="165883"/>
            <a:ext cx="4340728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>
                <a:highlight>
                  <a:schemeClr val="accent1"/>
                </a:highlight>
              </a:rPr>
              <a:t>Hvala na pažnji!</a:t>
            </a:r>
            <a:endParaRPr sz="4800" dirty="0">
              <a:highlight>
                <a:schemeClr val="accent1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79877E3-2BCC-4D0F-8FA1-E31DCEEB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solidFill>
                  <a:srgbClr val="3C78D9"/>
                </a:solidFill>
                <a:latin typeface="PTSans-NarrowBold"/>
                <a:sym typeface="Quattrocento Sans"/>
              </a:rPr>
              <a:t>p</a:t>
            </a:r>
            <a:r>
              <a:rPr lang="it-IT" b="0" dirty="0" err="1">
                <a:solidFill>
                  <a:srgbClr val="3C78D9"/>
                </a:solidFill>
                <a:latin typeface="PTSans-NarrowBold"/>
                <a:sym typeface="Quattrocento Sans"/>
              </a:rPr>
              <a:t>redavači</a:t>
            </a:r>
            <a:r>
              <a:rPr lang="hr-HR" b="0" dirty="0">
                <a:solidFill>
                  <a:srgbClr val="3C78D9"/>
                </a:solidFill>
                <a:latin typeface="PTSans-NarrowBold"/>
                <a:sym typeface="Quattrocento Sans"/>
              </a:rPr>
              <a:t>:</a:t>
            </a:r>
            <a:r>
              <a:rPr lang="it-IT" b="0" dirty="0">
                <a:solidFill>
                  <a:srgbClr val="3C78D9"/>
                </a:solidFill>
                <a:latin typeface="PTSans-NarrowBold"/>
                <a:sym typeface="Quattrocento Sans"/>
              </a:rPr>
              <a:t> </a:t>
            </a:r>
            <a:br>
              <a:rPr lang="hr-HR" b="0" dirty="0">
                <a:solidFill>
                  <a:srgbClr val="3C78D9"/>
                </a:solidFill>
                <a:latin typeface="PTSans-NarrowBold"/>
                <a:sym typeface="Quattrocento Sans"/>
              </a:rPr>
            </a:b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4EE50101-A905-4261-B046-9FDD8AC7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150" y="1443670"/>
            <a:ext cx="6809700" cy="3112200"/>
          </a:xfrm>
        </p:spPr>
        <p:txBody>
          <a:bodyPr/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Nicole J.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Adelman</a:t>
            </a: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  <a:hlinkClick r:id="rId2"/>
              </a:rPr>
              <a:t>https://www.teacheracademy.eu/team/nicole-j-adelman/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</a:t>
            </a:r>
            <a:endParaRPr lang="hr-HR" sz="1400" dirty="0">
              <a:solidFill>
                <a:srgbClr val="000000"/>
              </a:solidFill>
              <a:latin typeface="PTSans-NarrowBold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lang="hr-HR" sz="1400" dirty="0">
                <a:solidFill>
                  <a:srgbClr val="000000"/>
                </a:solidFill>
                <a:latin typeface="PTSans-NarrowBold"/>
              </a:rPr>
              <a:t>Iz Chicaga, USA - p</a:t>
            </a:r>
            <a:r>
              <a:rPr kumimoji="0" lang="hr-H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rofesionalna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voditeljica, glumica, VO (</a:t>
            </a:r>
            <a:r>
              <a:rPr kumimoji="0" lang="hr-H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voice-over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) umjetnica, producentica, redateljica, </a:t>
            </a:r>
            <a:r>
              <a:rPr kumimoji="0" lang="hr-H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performerica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, javna govornica, aktivistica</a:t>
            </a:r>
          </a:p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Sans-NarrowBold"/>
              <a:sym typeface="Quattrocento Sans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Carmin</a:t>
            </a: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Rodi</a:t>
            </a: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Falanga 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  <a:hlinkClick r:id="rId3"/>
              </a:rPr>
              <a:t>https://www.teacheracademy.eu/team/carmine-rodi-falanga/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Iz Napulja, Italija – direktor </a:t>
            </a:r>
            <a:r>
              <a:rPr kumimoji="0" lang="hr-H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Europassa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u Pragu - autor, bloger, pripovjedač, javni govornik, </a:t>
            </a:r>
            <a:r>
              <a:rPr kumimoji="0" lang="hr-H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stand-up</a:t>
            </a: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Sans-NarrowBold"/>
                <a:sym typeface="Quattrocento Sans"/>
              </a:rPr>
              <a:t> komičar, psihoterapeut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B734A1-3604-48C0-9C03-EF6EA4924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05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5C5DD-9FC1-4F0A-A72D-13CFF98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‘’</a:t>
            </a:r>
            <a:r>
              <a:rPr lang="hr-HR" dirty="0" err="1"/>
              <a:t>storytelling</a:t>
            </a:r>
            <a:r>
              <a:rPr lang="hr-HR" dirty="0"/>
              <a:t>’’?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7B0DF1-1FE8-4287-BDA4-5485C4D5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0" y="1486870"/>
            <a:ext cx="4521600" cy="3527030"/>
          </a:xfrm>
        </p:spPr>
        <p:txBody>
          <a:bodyPr/>
          <a:lstStyle/>
          <a:p>
            <a:r>
              <a:rPr lang="hr-HR" sz="1600" dirty="0"/>
              <a:t>‘’</a:t>
            </a:r>
            <a:r>
              <a:rPr lang="en-US" sz="1600" dirty="0"/>
              <a:t>Svi </a:t>
            </a:r>
            <a:r>
              <a:rPr lang="en-US" sz="1600" dirty="0" err="1"/>
              <a:t>smo</a:t>
            </a:r>
            <a:r>
              <a:rPr lang="en-US" sz="1600" dirty="0"/>
              <a:t> mi </a:t>
            </a:r>
            <a:r>
              <a:rPr lang="en-US" sz="1600" dirty="0" err="1"/>
              <a:t>zbirke</a:t>
            </a:r>
            <a:r>
              <a:rPr lang="en-US" sz="1600" dirty="0"/>
              <a:t> </a:t>
            </a:r>
            <a:r>
              <a:rPr lang="en-US" sz="1600" dirty="0" err="1"/>
              <a:t>priča</a:t>
            </a:r>
            <a:r>
              <a:rPr lang="en-US" sz="1600" dirty="0"/>
              <a:t>. </a:t>
            </a:r>
            <a:r>
              <a:rPr lang="en-US" sz="1600" dirty="0" err="1"/>
              <a:t>Priče</a:t>
            </a:r>
            <a:r>
              <a:rPr lang="en-US" sz="1600" dirty="0"/>
              <a:t> </a:t>
            </a:r>
            <a:r>
              <a:rPr lang="en-US" sz="1600" dirty="0" err="1"/>
              <a:t>oblikuju</a:t>
            </a:r>
            <a:r>
              <a:rPr lang="en-US" sz="1600" dirty="0"/>
              <a:t> </a:t>
            </a:r>
            <a:r>
              <a:rPr lang="en-US" sz="1600" dirty="0" err="1"/>
              <a:t>našu</a:t>
            </a:r>
            <a:r>
              <a:rPr lang="en-US" sz="1600" dirty="0"/>
              <a:t> </a:t>
            </a:r>
            <a:r>
              <a:rPr lang="en-US" sz="1600" dirty="0" err="1"/>
              <a:t>stvarnost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definiraju</a:t>
            </a:r>
            <a:r>
              <a:rPr lang="en-US" sz="1600" dirty="0"/>
              <a:t> </a:t>
            </a:r>
            <a:r>
              <a:rPr lang="en-US" sz="1600" dirty="0" err="1"/>
              <a:t>naše</a:t>
            </a:r>
            <a:r>
              <a:rPr lang="en-US" sz="1600" dirty="0"/>
              <a:t> </a:t>
            </a:r>
            <a:r>
              <a:rPr lang="en-US" sz="1600" dirty="0" err="1"/>
              <a:t>identitete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živote</a:t>
            </a:r>
            <a:r>
              <a:rPr lang="en-US" sz="1600" dirty="0"/>
              <a:t>.</a:t>
            </a:r>
            <a:r>
              <a:rPr lang="hr-HR" sz="1600" dirty="0"/>
              <a:t>’’</a:t>
            </a:r>
            <a:endParaRPr lang="en-US" sz="1600" dirty="0"/>
          </a:p>
          <a:p>
            <a:r>
              <a:rPr lang="en-US" sz="1600" dirty="0" err="1"/>
              <a:t>oni</a:t>
            </a:r>
            <a:r>
              <a:rPr lang="en-US" sz="1600" dirty="0"/>
              <a:t> koji </a:t>
            </a:r>
            <a:r>
              <a:rPr lang="en-US" sz="1600" dirty="0" err="1"/>
              <a:t>vladaju</a:t>
            </a:r>
            <a:r>
              <a:rPr lang="en-US" sz="1600" dirty="0"/>
              <a:t> </a:t>
            </a:r>
            <a:r>
              <a:rPr lang="en-US" sz="1600" dirty="0" err="1"/>
              <a:t>umjetnošću</a:t>
            </a:r>
            <a:r>
              <a:rPr lang="en-US" sz="1600" dirty="0"/>
              <a:t> </a:t>
            </a:r>
            <a:r>
              <a:rPr lang="en-US" sz="1600" dirty="0" err="1"/>
              <a:t>pripovijedanja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veliku</a:t>
            </a:r>
            <a:r>
              <a:rPr lang="en-US" sz="1600" dirty="0"/>
              <a:t> </a:t>
            </a:r>
            <a:r>
              <a:rPr lang="en-US" sz="1600" dirty="0" err="1"/>
              <a:t>prednost</a:t>
            </a:r>
            <a:r>
              <a:rPr lang="en-US" sz="1600" dirty="0"/>
              <a:t> u </a:t>
            </a:r>
            <a:r>
              <a:rPr lang="en-US" sz="1600" dirty="0" err="1"/>
              <a:t>komunikaciji</a:t>
            </a:r>
            <a:r>
              <a:rPr lang="en-US" sz="1600" dirty="0"/>
              <a:t>, </a:t>
            </a:r>
            <a:r>
              <a:rPr lang="en-US" sz="1600" dirty="0" err="1"/>
              <a:t>učinkovitiji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u </a:t>
            </a:r>
            <a:r>
              <a:rPr lang="en-US" sz="1600" dirty="0" err="1"/>
              <a:t>svom</a:t>
            </a:r>
            <a:r>
              <a:rPr lang="en-US" sz="1600" dirty="0"/>
              <a:t> </a:t>
            </a:r>
            <a:r>
              <a:rPr lang="en-US" sz="1600" dirty="0" err="1"/>
              <a:t>radu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uspješniji</a:t>
            </a:r>
            <a:r>
              <a:rPr lang="en-US" sz="1600" dirty="0"/>
              <a:t> u </a:t>
            </a:r>
            <a:r>
              <a:rPr lang="en-US" sz="1600" dirty="0" err="1"/>
              <a:t>svom</a:t>
            </a:r>
            <a:r>
              <a:rPr lang="en-US" sz="1600" dirty="0"/>
              <a:t> </a:t>
            </a:r>
            <a:r>
              <a:rPr lang="en-US" sz="1600" dirty="0" err="1"/>
              <a:t>društvenom</a:t>
            </a:r>
            <a:r>
              <a:rPr lang="en-US" sz="1600" dirty="0"/>
              <a:t> </a:t>
            </a:r>
            <a:r>
              <a:rPr lang="en-US" sz="1600" dirty="0" err="1"/>
              <a:t>životu</a:t>
            </a:r>
            <a:endParaRPr lang="en-US" sz="1600" dirty="0"/>
          </a:p>
          <a:p>
            <a:r>
              <a:rPr lang="en-US" sz="1600" dirty="0"/>
              <a:t>ono je </a:t>
            </a:r>
            <a:r>
              <a:rPr lang="en-US" sz="1600" dirty="0" err="1"/>
              <a:t>temeljno</a:t>
            </a:r>
            <a:r>
              <a:rPr lang="en-US" sz="1600" dirty="0"/>
              <a:t> za one koji </a:t>
            </a:r>
            <a:r>
              <a:rPr lang="en-US" sz="1600" dirty="0" err="1"/>
              <a:t>komunikaciju</a:t>
            </a:r>
            <a:r>
              <a:rPr lang="en-US" sz="1600" dirty="0"/>
              <a:t> </a:t>
            </a:r>
            <a:r>
              <a:rPr lang="en-US" sz="1600" dirty="0" err="1"/>
              <a:t>čine</a:t>
            </a:r>
            <a:r>
              <a:rPr lang="en-US" sz="1600" dirty="0"/>
              <a:t> </a:t>
            </a:r>
            <a:r>
              <a:rPr lang="en-US" sz="1600" dirty="0" err="1"/>
              <a:t>svojom</a:t>
            </a:r>
            <a:r>
              <a:rPr lang="en-US" sz="1600" dirty="0"/>
              <a:t> </a:t>
            </a:r>
            <a:r>
              <a:rPr lang="en-US" sz="1600" dirty="0" err="1"/>
              <a:t>svakodnevnom</a:t>
            </a:r>
            <a:r>
              <a:rPr lang="en-US" sz="1600" dirty="0"/>
              <a:t> </a:t>
            </a:r>
            <a:r>
              <a:rPr lang="en-US" sz="1600" dirty="0" err="1"/>
              <a:t>profesionalnom</a:t>
            </a:r>
            <a:r>
              <a:rPr lang="en-US" sz="1600" dirty="0"/>
              <a:t> </a:t>
            </a:r>
            <a:r>
              <a:rPr lang="en-US" sz="1600" dirty="0" err="1"/>
              <a:t>aktivnošću</a:t>
            </a:r>
            <a:endParaRPr lang="hr-HR" sz="16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7B3C9F-F074-4103-A303-AC3D2EB818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4E9AA8-7E6F-4947-8505-6691CF09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36" y="431978"/>
            <a:ext cx="2992464" cy="43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122DD7-A203-4991-8A0F-B23BB00D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Programirani za priču</a:t>
            </a:r>
            <a:b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BF0680-1DD3-475A-A7AD-81717FDF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16470"/>
            <a:ext cx="8190950" cy="3112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„Ideja da smo 'programirani za priču' više je od privlačne fraze.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Neuroekonomist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otkrio je da slušanje priče - narativa s početkom, sredinom i krajem - uzrokuje da naš mozak oslobađa kortizol 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oksitocin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Ove kemikalije pokreću jedinstveno ljudske sposobnosti povezivanja, empatije i stvaranja smisla. Priča nam je doslovno u DNK.“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Brené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Brown, "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 </a:t>
            </a:r>
            <a:r>
              <a:rPr kumimoji="0" lang="hr-HR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Quattrocento Sans"/>
                <a:hlinkClick r:id="rId2"/>
              </a:rPr>
              <a:t>https://brenebrown.com/book/rising-strong/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Quattrocento Sans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276AE3-E890-4D2C-8B5E-394C83F10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6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2F0CDE-8342-4BF8-82BF-D567E71C4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0BE874-AE3C-4955-93D7-92E0E7F1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91" y="122400"/>
            <a:ext cx="4694209" cy="456903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E1C1DCE-F50B-495A-9B21-2E08C7B3187F}"/>
              </a:ext>
            </a:extLst>
          </p:cNvPr>
          <p:cNvSpPr txBox="1"/>
          <p:nvPr/>
        </p:nvSpPr>
        <p:spPr>
          <a:xfrm>
            <a:off x="1904209" y="4725271"/>
            <a:ext cx="608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dirty="0"/>
              <a:t>https://thejohnfox.com/2021/01/9-story-structures-to-plot-your-next-novel/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70699E7-BFF3-468F-B473-93ED3F73C6DB}"/>
              </a:ext>
            </a:extLst>
          </p:cNvPr>
          <p:cNvSpPr txBox="1"/>
          <p:nvPr/>
        </p:nvSpPr>
        <p:spPr>
          <a:xfrm>
            <a:off x="237600" y="352800"/>
            <a:ext cx="1666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9 modela pripovijedanja</a:t>
            </a:r>
          </a:p>
          <a:p>
            <a:endParaRPr lang="hr-HR" dirty="0"/>
          </a:p>
          <a:p>
            <a:r>
              <a:rPr lang="hr-HR" dirty="0"/>
              <a:t>9 struktura priče</a:t>
            </a:r>
          </a:p>
        </p:txBody>
      </p:sp>
    </p:spTree>
    <p:extLst>
      <p:ext uri="{BB962C8B-B14F-4D97-AF65-F5344CB8AC3E}">
        <p14:creationId xmlns:p14="http://schemas.microsoft.com/office/powerpoint/2010/main" val="11919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CF639155-44B8-49A7-B993-AC11B96E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896112"/>
            <a:ext cx="5033950" cy="1062288"/>
          </a:xfrm>
        </p:spPr>
        <p:txBody>
          <a:bodyPr/>
          <a:lstStyle/>
          <a:p>
            <a:r>
              <a:rPr lang="hr-HR" dirty="0" err="1"/>
              <a:t>Heroe’s</a:t>
            </a:r>
            <a:r>
              <a:rPr lang="hr-HR" dirty="0"/>
              <a:t> </a:t>
            </a:r>
            <a:r>
              <a:rPr lang="hr-HR" dirty="0" err="1"/>
              <a:t>journey</a:t>
            </a:r>
            <a:r>
              <a:rPr lang="hr-HR" dirty="0"/>
              <a:t> </a:t>
            </a:r>
            <a:r>
              <a:rPr lang="hr-HR" b="0" dirty="0"/>
              <a:t>(Putovanje junaka)</a:t>
            </a:r>
            <a:br>
              <a:rPr lang="hr-HR" b="0" dirty="0"/>
            </a:br>
            <a:r>
              <a:rPr lang="hr-HR" dirty="0"/>
              <a:t>–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monomyth</a:t>
            </a:r>
            <a:r>
              <a:rPr lang="hr-HR" dirty="0"/>
              <a:t> </a:t>
            </a:r>
            <a:br>
              <a:rPr lang="hr-HR" dirty="0"/>
            </a:br>
            <a:br>
              <a:rPr lang="hr-HR" dirty="0"/>
            </a:b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sym typeface="Lora"/>
              </a:rPr>
              <a:t>Joseph Campbell, folklorist</a:t>
            </a:r>
            <a:b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sym typeface="Lora"/>
              </a:rPr>
            </a:b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sym typeface="Lora"/>
              </a:rPr>
              <a:t> 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0DC263B-108D-49D3-9627-3C7EAEE6F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5E432DF-9C3D-45BB-8590-E32E27B68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1800" dirty="0"/>
              <a:t>knjiga ‘’</a:t>
            </a:r>
            <a:r>
              <a:rPr lang="en-US" sz="1800" dirty="0"/>
              <a:t>The Hero with</a:t>
            </a:r>
            <a:r>
              <a:rPr lang="hr-HR" sz="1800" dirty="0"/>
              <a:t> </a:t>
            </a:r>
            <a:r>
              <a:rPr lang="en-US" sz="1800" dirty="0"/>
              <a:t>a Thousand Faces</a:t>
            </a:r>
            <a:r>
              <a:rPr lang="hr-HR" sz="1800" dirty="0"/>
              <a:t>’’ (‘’Junak s tisuću lica’’)</a:t>
            </a:r>
          </a:p>
          <a:p>
            <a:r>
              <a:rPr lang="hr-HR" sz="1800" dirty="0"/>
              <a:t>primijetio je da većina priča slijedi isti obrazac i to već tisućama godina </a:t>
            </a:r>
          </a:p>
          <a:p>
            <a:r>
              <a:rPr lang="hr-HR" sz="1800" dirty="0" err="1"/>
              <a:t>monomit</a:t>
            </a:r>
            <a:r>
              <a:rPr lang="hr-HR" sz="1800" dirty="0"/>
              <a:t> ("jedan mit" ili "jedinstveni mit", koncept - varijacije jedne iste temeljne priče)</a:t>
            </a:r>
          </a:p>
          <a:p>
            <a:r>
              <a:rPr lang="hr-HR" sz="1600" i="1" dirty="0">
                <a:hlinkClick r:id="rId2"/>
              </a:rPr>
              <a:t>https://www.jcf.org/learn/joseph-campbell-heros-journey</a:t>
            </a:r>
            <a:r>
              <a:rPr lang="hr-HR" sz="16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557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607E1F-0AE2-4701-9475-F7550D91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‘’</a:t>
            </a:r>
            <a:r>
              <a:rPr lang="hr-HR" dirty="0" err="1"/>
              <a:t>Campbellova</a:t>
            </a:r>
            <a:r>
              <a:rPr lang="hr-HR" dirty="0"/>
              <a:t> tri čina: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E35C9C-DA62-4E12-9DDC-52023C96B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pl-PL" b="1" dirty="0"/>
              <a:t>Odlazak:</a:t>
            </a:r>
            <a:r>
              <a:rPr lang="pl-PL" dirty="0"/>
              <a:t> Junak napušta Poznati svijet u potrazi za nečim.</a:t>
            </a:r>
          </a:p>
          <a:p>
            <a:pPr marL="533400" indent="-457200">
              <a:buFont typeface="+mj-lt"/>
              <a:buAutoNum type="arabicPeriod"/>
            </a:pPr>
            <a:r>
              <a:rPr lang="hr-HR" b="1" dirty="0"/>
              <a:t>Inicijacija:</a:t>
            </a:r>
            <a:r>
              <a:rPr lang="hr-HR" dirty="0"/>
              <a:t> Junak svladava kušnje i testove u Nepoznatom svijetu i postiže uspjeh.</a:t>
            </a:r>
          </a:p>
          <a:p>
            <a:pPr marL="533400" indent="-457200">
              <a:buFont typeface="+mj-lt"/>
              <a:buAutoNum type="arabicPeriod"/>
            </a:pPr>
            <a:r>
              <a:rPr lang="hr-HR" b="1" dirty="0"/>
              <a:t>Povratak:</a:t>
            </a:r>
            <a:r>
              <a:rPr lang="hr-HR" dirty="0"/>
              <a:t> Junak se vraća u Poznati svijet kao pobjednik.’’</a:t>
            </a:r>
          </a:p>
          <a:p>
            <a:pPr marL="76200" indent="0">
              <a:buNone/>
            </a:pPr>
            <a:r>
              <a:rPr lang="hr-HR" sz="1200" dirty="0">
                <a:hlinkClick r:id="rId2"/>
              </a:rPr>
              <a:t>https://thejohnfox.com/2021/01/9-story-structures-to-plot-your-next-novel/</a:t>
            </a:r>
            <a:r>
              <a:rPr lang="hr-HR" sz="1200" dirty="0"/>
              <a:t>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945C47-84D9-4D26-85A9-CD50301BFE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34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081ACB-948D-4FAA-8A22-FD429165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Volgerovih</a:t>
            </a:r>
            <a:r>
              <a:rPr lang="hr-HR" dirty="0"/>
              <a:t> 12 koraka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69D38B-F342-4681-94FC-8D8FBC174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250" y="1414870"/>
            <a:ext cx="6809700" cy="3112200"/>
          </a:xfrm>
        </p:spPr>
        <p:txBody>
          <a:bodyPr/>
          <a:lstStyle/>
          <a:p>
            <a:r>
              <a:rPr lang="hr-HR" sz="2000" dirty="0"/>
              <a:t>Christopher </a:t>
            </a:r>
            <a:r>
              <a:rPr lang="hr-HR" sz="2000" b="1" dirty="0" err="1"/>
              <a:t>Volger</a:t>
            </a:r>
            <a:r>
              <a:rPr lang="hr-HR" sz="2000" dirty="0"/>
              <a:t> (scenarist) </a:t>
            </a:r>
          </a:p>
          <a:p>
            <a:r>
              <a:rPr lang="hr-HR" sz="2000" dirty="0"/>
              <a:t>alat koji piscima olakšava stvaranje priča prema strukturi </a:t>
            </a:r>
            <a:r>
              <a:rPr lang="hr-HR" sz="2000" b="1" i="1" dirty="0" err="1"/>
              <a:t>Heroe’s</a:t>
            </a:r>
            <a:r>
              <a:rPr lang="hr-HR" sz="2000" b="1" i="1" dirty="0"/>
              <a:t> </a:t>
            </a:r>
            <a:r>
              <a:rPr lang="hr-HR" sz="2000" b="1" i="1" dirty="0" err="1"/>
              <a:t>journey</a:t>
            </a:r>
            <a:r>
              <a:rPr lang="hr-HR" sz="2000" b="1" i="1" dirty="0"/>
              <a:t> </a:t>
            </a:r>
            <a:endParaRPr lang="hr-HR" sz="2000" dirty="0"/>
          </a:p>
          <a:p>
            <a:endParaRPr lang="hr-HR" b="1" i="1" dirty="0"/>
          </a:p>
          <a:p>
            <a:r>
              <a:rPr lang="en-US" sz="1400" b="1" dirty="0"/>
              <a:t>The Hero's Journey in 5 Disney movies</a:t>
            </a:r>
          </a:p>
          <a:p>
            <a:pPr marL="76200" indent="0">
              <a:buNone/>
            </a:pPr>
            <a:r>
              <a:rPr lang="en-US" sz="1400" i="1" dirty="0">
                <a:hlinkClick r:id="rId2"/>
              </a:rPr>
              <a:t>https://www.youtube.com/watch?v=4V7drZMyL5M&amp;t=681s</a:t>
            </a:r>
            <a:r>
              <a:rPr lang="hr-HR" sz="1400" i="1" dirty="0"/>
              <a:t> </a:t>
            </a:r>
            <a:r>
              <a:rPr lang="en-US" sz="1400" i="1" dirty="0"/>
              <a:t> </a:t>
            </a:r>
          </a:p>
          <a:p>
            <a:endParaRPr lang="en-US" sz="1400" b="1" i="1" dirty="0"/>
          </a:p>
          <a:p>
            <a:r>
              <a:rPr lang="en-US" sz="1400" b="1" dirty="0"/>
              <a:t>The Hero's Journey according to Joseph Campbell - </a:t>
            </a:r>
            <a:r>
              <a:rPr lang="en-US" sz="1400" dirty="0"/>
              <a:t>video by Matthew Winkler and Kirill </a:t>
            </a:r>
            <a:r>
              <a:rPr lang="en-US" sz="1400" dirty="0" err="1"/>
              <a:t>Yeretsky</a:t>
            </a:r>
            <a:r>
              <a:rPr lang="hr-HR" sz="1400" dirty="0"/>
              <a:t>, </a:t>
            </a:r>
            <a:r>
              <a:rPr lang="en-US" sz="1400" i="1" dirty="0">
                <a:hlinkClick r:id="rId3"/>
              </a:rPr>
              <a:t>https://www.youtube.com/watch?v=d1Zxt28ff-E</a:t>
            </a:r>
            <a:r>
              <a:rPr lang="hr-HR" sz="1400" i="1" dirty="0"/>
              <a:t> </a:t>
            </a:r>
            <a:r>
              <a:rPr lang="en-US" sz="1400" i="1" dirty="0"/>
              <a:t> </a:t>
            </a:r>
          </a:p>
          <a:p>
            <a:endParaRPr lang="hr-HR" b="1" i="1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214C68-114A-49D2-8715-A188C662A8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11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015723E-6DDB-45F9-84F5-6FB0BA2D6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BA83523-C355-4AB2-B963-22C6EBE9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0" y="136800"/>
            <a:ext cx="4474399" cy="447439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7BA8E25-7088-481B-9A44-C3EF5AFC52C4}"/>
              </a:ext>
            </a:extLst>
          </p:cNvPr>
          <p:cNvSpPr txBox="1"/>
          <p:nvPr/>
        </p:nvSpPr>
        <p:spPr>
          <a:xfrm>
            <a:off x="347400" y="4685041"/>
            <a:ext cx="8449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Izvor: </a:t>
            </a:r>
            <a:r>
              <a:rPr kumimoji="0" lang="hr-H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https://thejohnfox.com/2021/01/9-story-structures-to-plot-your-next-novel/</a:t>
            </a:r>
            <a:r>
              <a:rPr kumimoji="0" lang="hr-H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BEB72AB-EE75-4C42-9872-C49B0CF96281}"/>
              </a:ext>
            </a:extLst>
          </p:cNvPr>
          <p:cNvSpPr txBox="1"/>
          <p:nvPr/>
        </p:nvSpPr>
        <p:spPr>
          <a:xfrm>
            <a:off x="6962400" y="722967"/>
            <a:ext cx="18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Carl G. Jung -  </a:t>
            </a:r>
            <a:r>
              <a:rPr lang="hr-HR" dirty="0" err="1"/>
              <a:t>individuacija</a:t>
            </a:r>
            <a:r>
              <a:rPr lang="hr-HR" dirty="0"/>
              <a:t>, </a:t>
            </a:r>
          </a:p>
          <a:p>
            <a:r>
              <a:rPr lang="hr-HR" dirty="0"/>
              <a:t>samorazvoj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8CF823C-3339-422E-A38D-DE70DAEBF568}"/>
              </a:ext>
            </a:extLst>
          </p:cNvPr>
          <p:cNvSpPr txBox="1"/>
          <p:nvPr/>
        </p:nvSpPr>
        <p:spPr>
          <a:xfrm>
            <a:off x="275400" y="399801"/>
            <a:ext cx="140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3 čina </a:t>
            </a:r>
            <a:r>
              <a:rPr lang="hr-HR" dirty="0"/>
              <a:t>(Campbell): </a:t>
            </a:r>
          </a:p>
          <a:p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Odlazak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Inicijacija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Povratak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0BFDBC5-34D5-44B6-B959-FF805BB349E0}"/>
              </a:ext>
            </a:extLst>
          </p:cNvPr>
          <p:cNvSpPr txBox="1"/>
          <p:nvPr/>
        </p:nvSpPr>
        <p:spPr>
          <a:xfrm>
            <a:off x="275400" y="2373999"/>
            <a:ext cx="14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12 koraka </a:t>
            </a:r>
            <a:r>
              <a:rPr lang="hr-HR" dirty="0"/>
              <a:t> (</a:t>
            </a:r>
            <a:r>
              <a:rPr lang="hr-HR" dirty="0" err="1"/>
              <a:t>Volger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8339706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678</Words>
  <Application>Microsoft Office PowerPoint</Application>
  <PresentationFormat>Prikaz na zaslonu (16:9)</PresentationFormat>
  <Paragraphs>75</Paragraphs>
  <Slides>13</Slides>
  <Notes>2</Notes>
  <HiddenSlides>1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Quattrocento Sans</vt:lpstr>
      <vt:lpstr>Times New Roman</vt:lpstr>
      <vt:lpstr>PTSans-NarrowBold</vt:lpstr>
      <vt:lpstr>Calibri</vt:lpstr>
      <vt:lpstr>Lora</vt:lpstr>
      <vt:lpstr>Viola template</vt:lpstr>
      <vt:lpstr>‘’Mastering the art of storytelling  to enhance teaching and learning’’  Erasmus+ mobilnost, 21.-26.4.2025., Prag 2. godina Erasmus akreditacije  Aktiv JUP, 20.8.2025. Marta Kokolić</vt:lpstr>
      <vt:lpstr>predavači:  </vt:lpstr>
      <vt:lpstr>Zašto ‘’storytelling’’?</vt:lpstr>
      <vt:lpstr>Programirani za priču </vt:lpstr>
      <vt:lpstr>PowerPoint prezentacija</vt:lpstr>
      <vt:lpstr>Heroe’s journey (Putovanje junaka) – The monomyth   Joseph Campbell, folklorist  </vt:lpstr>
      <vt:lpstr>‘’Campbellova tri čina:</vt:lpstr>
      <vt:lpstr>Volgerovih 12 koraka</vt:lpstr>
      <vt:lpstr>PowerPoint prezentacija</vt:lpstr>
      <vt:lpstr>Vježba 1: Putovanje junaka (Heroe's journey)</vt:lpstr>
      <vt:lpstr>Vježba 2: </vt:lpstr>
      <vt:lpstr>Vježba 3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Korisnik</dc:creator>
  <cp:lastModifiedBy>marta kokolic</cp:lastModifiedBy>
  <cp:revision>49</cp:revision>
  <dcterms:modified xsi:type="dcterms:W3CDTF">2025-08-20T11:32:17Z</dcterms:modified>
</cp:coreProperties>
</file>