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gridSpacing cx="45006" cy="45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9" name="Rounded Rectangle 204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0" name="Text Box 2049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1" name="Date Placeholder 2050"/>
          <p:cNvSpPr>
            <a:spLocks noGrp="1"/>
          </p:cNvSpPr>
          <p:nvPr>
            <p:ph type="dt"/>
          </p:nvPr>
        </p:nvSpPr>
        <p:spPr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altLang="x-none" sz="1200" dirty="0" err="1"/>
          </a:p>
        </p:txBody>
      </p:sp>
      <p:sp>
        <p:nvSpPr>
          <p:cNvPr id="2052" name="Slide Image Placeholder 205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  <a:noFill/>
          <a:ln w="12600" cap="sq" cmpd="sng">
            <a:solidFill>
              <a:srgbClr val="000000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000" tIns="46800" rIns="90000" bIns="46800" anchor="ctr" anchorCtr="0"/>
          <a:p>
            <a:pPr lvl="0"/>
          </a:p>
        </p:txBody>
      </p:sp>
      <p:sp>
        <p:nvSpPr>
          <p:cNvPr id="2053" name="Text Placeholder 205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/>
          <a:p>
            <a:pPr lvl="0"/>
          </a:p>
        </p:txBody>
      </p:sp>
      <p:sp>
        <p:nvSpPr>
          <p:cNvPr id="2054" name="Text Box 2053"/>
          <p:cNvSpPr txBox="1"/>
          <p:nvPr/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5" name="Slide Number Placeholder 2054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lvl="0" indent="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28673" name="Slide Image Placeholder 28672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674" name="Text Placeholder 2867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  <p:sp>
        <p:nvSpPr>
          <p:cNvPr id="28675" name="Text Box 28674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hr-HR" altLang="x-none" sz="1200" dirty="0" err="1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37889" name="Slide Image Placeholder 37888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890" name="Text Placeholder 3788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38913" name="Slide Image Placeholder 38912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914" name="Text Placeholder 3891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39937" name="Slide Image Placeholder 39936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938" name="Text Placeholder 3993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40961" name="Slide Image Placeholder 40960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0962" name="Text Placeholder 4096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41985" name="Slide Image Placeholder 41984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986" name="Text Placeholder 4198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43009" name="Slide Image Placeholder 43008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010" name="Text Placeholder 4300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44033" name="Slide Image Placeholder 44032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034" name="Text Placeholder 4403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45057" name="Slide Image Placeholder 45056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5058" name="Text Placeholder 4505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46081" name="Slide Image Placeholder 46080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082" name="Text Placeholder 4608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47105" name="Slide Image Placeholder 47104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106" name="Text Placeholder 4710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  <p:sp>
        <p:nvSpPr>
          <p:cNvPr id="47107" name="Text Box 47106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hr-HR" altLang="x-none" sz="1200" dirty="0" err="1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29697" name="Slide Image Placeholder 29696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698" name="Text Placeholder 2969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48129" name="Slide Image Placeholder 48128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30" name="Text Placeholder 4812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  <p:sp>
        <p:nvSpPr>
          <p:cNvPr id="48131" name="Text Box 48130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hr-HR" altLang="x-none" sz="1200" dirty="0" err="1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49153" name="Slide Image Placeholder 49152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154" name="Text Placeholder 4915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  <p:sp>
        <p:nvSpPr>
          <p:cNvPr id="49155" name="Text Box 49154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hr-HR" altLang="x-none" sz="1200" dirty="0" err="1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50177" name="Slide Image Placeholder 50176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178" name="Text Placeholder 5017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  <p:sp>
        <p:nvSpPr>
          <p:cNvPr id="50179" name="Text Box 50178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hr-HR" altLang="x-none" sz="1200" dirty="0" err="1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51201" name="Slide Image Placeholder 51200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02" name="Text Placeholder 5120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  <p:sp>
        <p:nvSpPr>
          <p:cNvPr id="51203" name="Text Box 51202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hr-HR" altLang="x-none" sz="1200" dirty="0" err="1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52225" name="Slide Image Placeholder 52224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2226" name="Text Placeholder 5222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lvl="0" defTabSz="44958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dirty="0" err="1">
                <a:solidFill>
                  <a:srgbClr val="FF0000"/>
                </a:solidFill>
                <a:latin typeface="Calibri" panose="020F0502020204030204" pitchFamily="32" charset="0"/>
                <a:ea typeface="Microsoft YaHei" panose="020B0503020204020204" charset="-122"/>
              </a:rPr>
              <a:t>To je proces, treba vrijeme</a:t>
            </a:r>
            <a:endParaRPr lang="hr-HR" altLang="x-none" dirty="0" err="1">
              <a:solidFill>
                <a:srgbClr val="FF0000"/>
              </a:solidFill>
              <a:latin typeface="Calibri" panose="020F0502020204030204" pitchFamily="32" charset="0"/>
              <a:ea typeface="Microsoft YaHei" panose="020B0503020204020204" charset="-122"/>
            </a:endParaRPr>
          </a:p>
          <a:p>
            <a:pPr lvl="0" defTabSz="44958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altLang="x-none" dirty="0" err="1">
              <a:solidFill>
                <a:srgbClr val="FF0000"/>
              </a:solidFill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52227" name="Text Box 52226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hr-HR" altLang="x-none" sz="1200" dirty="0" err="1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53249" name="Slide Image Placeholder 53248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3250" name="Text Placeholder 5324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30721" name="Slide Image Placeholder 30720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2" name="Text Placeholder 3072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31745" name="Slide Image Placeholder 31744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746" name="Text Placeholder 3174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32769" name="Slide Image Placeholder 32768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770" name="Text Placeholder 3276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  <p:sp>
        <p:nvSpPr>
          <p:cNvPr id="32771" name="Text Box 32770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hr-HR" altLang="x-none" sz="1200" dirty="0" err="1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33793" name="Slide Image Placeholder 33792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794" name="Text Placeholder 3379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34817" name="Slide Image Placeholder 34816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818" name="Text Placeholder 3481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35841" name="Slide Image Placeholder 35840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842" name="Text Placeholder 3584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hr-HR" altLang="x-none" sz="1200" dirty="0" err="1"/>
            </a:fld>
            <a:endParaRPr lang="hr-HR" altLang="x-none" sz="1200" dirty="0" err="1"/>
          </a:p>
        </p:txBody>
      </p:sp>
      <p:sp>
        <p:nvSpPr>
          <p:cNvPr id="36865" name="Slide Image Placeholder 36864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866" name="Text Placeholder 3686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s-ES" altLang="x-none" dirty="0" err="1"/>
            </a:fld>
            <a:endParaRPr lang="es-ES" altLang="x-none" dirty="0" err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s-ES" altLang="x-none" dirty="0" err="1"/>
            </a:fld>
            <a:endParaRPr lang="es-ES" altLang="x-none" dirty="0" err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210" y="274638"/>
            <a:ext cx="205700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1763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s-ES" altLang="x-none" dirty="0" err="1"/>
            </a:fld>
            <a:endParaRPr lang="es-ES" altLang="x-none" dirty="0" err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s-ES" altLang="x-none" dirty="0" err="1"/>
            </a:fld>
            <a:endParaRPr lang="es-ES" altLang="x-none" dirty="0" err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s-ES" altLang="x-none" dirty="0" err="1"/>
            </a:fld>
            <a:endParaRPr lang="es-ES" altLang="x-none" dirty="0" err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1726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87" y="1600200"/>
            <a:ext cx="4031726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s-ES" altLang="x-none" dirty="0" err="1"/>
            </a:fld>
            <a:endParaRPr lang="es-ES" altLang="x-none" dirty="0" err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s-ES" altLang="x-none" dirty="0" err="1"/>
            </a:fld>
            <a:endParaRPr lang="es-ES" altLang="x-none" dirty="0" err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s-ES" altLang="x-none" dirty="0" err="1"/>
            </a:fld>
            <a:endParaRPr lang="es-ES" altLang="x-none" dirty="0" err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s-ES" altLang="x-none" dirty="0" err="1"/>
            </a:fld>
            <a:endParaRPr lang="es-ES" altLang="x-none" dirty="0" err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s-ES" altLang="x-none" dirty="0" err="1"/>
            </a:fld>
            <a:endParaRPr lang="es-ES" altLang="x-none" dirty="0" err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s-ES" altLang="x-none" dirty="0" err="1"/>
            </a:fld>
            <a:endParaRPr lang="es-ES" altLang="x-none" dirty="0" err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5" name="Title 10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 anchorCtr="0"/>
          <a:p>
            <a:pPr lvl="0"/>
            <a:r>
              <a:rPr dirty="0"/>
              <a:t>Click to edit the title text format</a:t>
            </a:r>
            <a:endParaRPr dirty="0"/>
          </a:p>
        </p:txBody>
      </p:sp>
      <p:sp>
        <p:nvSpPr>
          <p:cNvPr id="1026" name="Text Placeholder 102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/>
          <a:p>
            <a:pPr lvl="0"/>
            <a:r>
              <a:rPr dirty="0"/>
              <a:t>Click to edit the outline text format</a:t>
            </a:r>
            <a:endParaRPr dirty="0"/>
          </a:p>
          <a:p>
            <a:pPr lvl="1"/>
            <a:r>
              <a:rPr dirty="0"/>
              <a:t>Second Outline Level</a:t>
            </a:r>
            <a:endParaRPr dirty="0"/>
          </a:p>
          <a:p>
            <a:pPr lvl="2"/>
            <a:r>
              <a:rPr dirty="0"/>
              <a:t>Third Outline Level</a:t>
            </a:r>
            <a:endParaRPr dirty="0"/>
          </a:p>
          <a:p>
            <a:pPr lvl="3"/>
            <a:r>
              <a:rPr dirty="0"/>
              <a:t>Fourth Outline Level</a:t>
            </a:r>
            <a:endParaRPr dirty="0"/>
          </a:p>
          <a:p>
            <a:pPr lvl="4"/>
            <a:r>
              <a:rPr dirty="0"/>
              <a:t>Fifth Outline Level</a:t>
            </a:r>
            <a:endParaRPr dirty="0"/>
          </a:p>
          <a:p>
            <a:pPr lvl="4"/>
            <a:r>
              <a:rPr dirty="0"/>
              <a:t>Sixth Outline Level</a:t>
            </a:r>
            <a:endParaRPr dirty="0"/>
          </a:p>
          <a:p>
            <a:pPr lvl="4"/>
            <a:r>
              <a:rPr dirty="0"/>
              <a:t>Seventh Outline Level</a:t>
            </a:r>
            <a:endParaRPr dirty="0"/>
          </a:p>
          <a:p>
            <a:pPr lvl="4"/>
            <a:r>
              <a:rPr dirty="0"/>
              <a:t>Eighth Outline Level</a:t>
            </a:r>
            <a:endParaRPr dirty="0"/>
          </a:p>
          <a:p>
            <a:pPr lvl="4"/>
            <a:r>
              <a:rPr dirty="0"/>
              <a:t>Ninth Outline Level</a:t>
            </a:r>
            <a:endParaRPr dirty="0"/>
          </a:p>
        </p:txBody>
      </p:sp>
      <p:sp>
        <p:nvSpPr>
          <p:cNvPr id="1027" name="Text Box 1026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Text Box 1027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9" name="Slide Number Placeholder 1028"/>
          <p:cNvSpPr>
            <a:spLocks noGrp="1"/>
          </p:cNvSpPr>
          <p:nvPr>
            <p:ph type="sldNum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/>
          <a:lstStyle>
            <a:lvl1pPr>
              <a:buFontTx/>
              <a:defRPr/>
            </a:lvl1pPr>
          </a:lstStyle>
          <a:p>
            <a:pPr lvl="0" defTabSz="449580"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s-ES" altLang="x-none" dirty="0" err="1"/>
            </a:fld>
            <a:endParaRPr lang="es-ES" altLang="x-none" dirty="0" err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2pPr>
      <a:lvl3pPr marL="1143000" lvl="2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3pPr>
      <a:lvl4pPr marL="1600200" lvl="3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4pPr>
      <a:lvl5pPr marL="2057400" lvl="4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5pPr>
    </p:titleStyle>
    <p:bodyStyle>
      <a:lvl1pPr marL="342900" lvl="0" indent="-342900" algn="l" defTabSz="449580" rtl="0" eaLnBrk="0" fontAlgn="base" latinLnBrk="0" hangingPunct="0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bodyStyle>
    <p:otherStyle>
      <a:lvl1pPr marL="0" lvl="0" indent="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-22860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-22860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-22860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-228600" algn="l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3" name="Text Box 3072"/>
          <p:cNvSpPr txBox="1"/>
          <p:nvPr/>
        </p:nvSpPr>
        <p:spPr>
          <a:xfrm>
            <a:off x="287338" y="4652963"/>
            <a:ext cx="8569325" cy="20685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sz="2800" b="1" dirty="0" err="1">
                <a:solidFill>
                  <a:srgbClr val="3366CC"/>
                </a:solidFill>
              </a:rPr>
              <a:t>DJEČJE OPĆINSKO VIJEĆE BEDEKOVČINA</a:t>
            </a:r>
            <a:endParaRPr lang="hr-HR" altLang="x-none" sz="2800" b="1" dirty="0" err="1">
              <a:solidFill>
                <a:srgbClr val="3366CC"/>
              </a:solidFill>
            </a:endParaRPr>
          </a:p>
        </p:txBody>
      </p:sp>
      <p:pic>
        <p:nvPicPr>
          <p:cNvPr id="3074" name="Picture 30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438150"/>
            <a:ext cx="2428875" cy="291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 Box 3074"/>
          <p:cNvSpPr txBox="1"/>
          <p:nvPr/>
        </p:nvSpPr>
        <p:spPr>
          <a:xfrm>
            <a:off x="2000250" y="6245225"/>
            <a:ext cx="5357813" cy="4762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/>
          <a:p>
            <a:pPr algn="ct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x-none" sz="2000" dirty="0" err="1">
                <a:solidFill>
                  <a:srgbClr val="262673"/>
                </a:solidFill>
              </a:rPr>
              <a:t>Pedagoginje</a:t>
            </a:r>
            <a:r>
              <a:rPr lang="hr-HR" altLang="x-none" sz="2000" dirty="0" err="1">
                <a:solidFill>
                  <a:srgbClr val="262673"/>
                </a:solidFill>
              </a:rPr>
              <a:t>:</a:t>
            </a:r>
            <a:r>
              <a:rPr lang="es-ES" altLang="x-none" sz="2000" dirty="0" err="1">
                <a:solidFill>
                  <a:srgbClr val="262673"/>
                </a:solidFill>
              </a:rPr>
              <a:t> Ljubica Gori</a:t>
            </a:r>
            <a:r>
              <a:rPr lang="hr-HR" altLang="x-none" sz="2000" dirty="0" err="1">
                <a:solidFill>
                  <a:srgbClr val="262673"/>
                </a:solidFill>
              </a:rPr>
              <a:t>č</a:t>
            </a:r>
            <a:r>
              <a:rPr lang="es-ES" altLang="x-none" sz="2000" dirty="0" err="1">
                <a:solidFill>
                  <a:srgbClr val="262673"/>
                </a:solidFill>
              </a:rPr>
              <a:t>ki i Petra Vuković</a:t>
            </a:r>
            <a:endParaRPr lang="es-ES" altLang="x-none" sz="2000" dirty="0" err="1">
              <a:solidFill>
                <a:srgbClr val="26267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122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88913"/>
            <a:ext cx="8713787" cy="4824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 Box 13312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sz="4400" dirty="0" err="1">
                <a:solidFill>
                  <a:srgbClr val="000000"/>
                </a:solidFill>
              </a:rPr>
              <a:t>Vijećnici/ vijećnice</a:t>
            </a:r>
            <a:endParaRPr lang="hr-HR" altLang="x-none" sz="4400" dirty="0" err="1">
              <a:solidFill>
                <a:srgbClr val="000000"/>
              </a:solidFill>
            </a:endParaRPr>
          </a:p>
        </p:txBody>
      </p:sp>
      <p:sp>
        <p:nvSpPr>
          <p:cNvPr id="13314" name="Text Box 13313"/>
          <p:cNvSpPr txBox="1"/>
          <p:nvPr/>
        </p:nvSpPr>
        <p:spPr>
          <a:xfrm>
            <a:off x="457200" y="1417638"/>
            <a:ext cx="8229600" cy="47085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defTabSz="449580">
              <a:spcBef>
                <a:spcPts val="800"/>
              </a:spcBef>
              <a:buClrTx/>
              <a:buSzPct val="100000"/>
              <a:buFontTx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hr-HR" altLang="x-none" sz="3200" i="1" dirty="0" err="1">
                <a:solidFill>
                  <a:srgbClr val="000000"/>
                </a:solidFill>
              </a:rPr>
              <a:t>OSNOVNA ŠKOLA BEDEKOVČINA</a:t>
            </a:r>
            <a:endParaRPr lang="hr-HR" altLang="x-none" sz="3200" i="1" dirty="0" err="1">
              <a:solidFill>
                <a:srgbClr val="000000"/>
              </a:solidFill>
            </a:endParaRPr>
          </a:p>
          <a:p>
            <a:pPr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FRANKA OSREČAK, predstavnica 4. razreda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JURAJ ČAJKO, predstavnik 5. razreda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VIKTOR PTIČAR, predstavnik 6.razreda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JELENA ŽEGREC, predstavnica 7. razreda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defTabSz="449580">
              <a:spcBef>
                <a:spcPts val="800"/>
              </a:spcBef>
              <a:buSzPct val="100000"/>
              <a:buFont typeface="Arial" panose="020B0604020202020204" pitchFamily="34" charset="0"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endParaRPr lang="hr-HR" altLang="x-none" sz="3200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ext Box 14336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38" name="Text Box 14337"/>
          <p:cNvSpPr txBox="1"/>
          <p:nvPr/>
        </p:nvSpPr>
        <p:spPr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defTabSz="449580">
              <a:spcBef>
                <a:spcPts val="800"/>
              </a:spcBef>
              <a:buClrTx/>
              <a:buSzPct val="100000"/>
              <a:buFontTx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hr-HR" altLang="x-none" sz="3200" i="1" dirty="0" err="1">
                <a:solidFill>
                  <a:srgbClr val="000000"/>
                </a:solidFill>
              </a:rPr>
              <a:t>OSNOVNA ŠKOLA STJEPANA RADIĆA BRESTOVEC OREHOVIČKI</a:t>
            </a:r>
            <a:endParaRPr lang="hr-HR" altLang="x-none" sz="3200" i="1" dirty="0" err="1">
              <a:solidFill>
                <a:srgbClr val="000000"/>
              </a:solidFill>
            </a:endParaRPr>
          </a:p>
          <a:p>
            <a:pPr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MATEA DED, predstavnica 4. razreda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DOMINIK JAKUŠ, predstavnik 5. razreda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LUKA JAMBREK, predstavnik 6.razreda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MATEO BEDIĆ, predstavnik 7. razreda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defTabSz="449580">
              <a:spcBef>
                <a:spcPts val="800"/>
              </a:spcBef>
              <a:buSzPct val="100000"/>
              <a:buFont typeface="Arial" panose="020B0604020202020204" pitchFamily="34" charset="0"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endParaRPr lang="hr-HR" altLang="x-none" sz="3200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Text Box 15360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sz="4400" dirty="0" err="1">
                <a:solidFill>
                  <a:srgbClr val="000000"/>
                </a:solidFill>
              </a:rPr>
              <a:t>Statut DOV-a </a:t>
            </a:r>
            <a:endParaRPr lang="hr-HR" altLang="x-none" sz="4400" dirty="0" err="1">
              <a:solidFill>
                <a:srgbClr val="000000"/>
              </a:solidFill>
            </a:endParaRPr>
          </a:p>
        </p:txBody>
      </p:sp>
      <p:sp>
        <p:nvSpPr>
          <p:cNvPr id="15362" name="Text Box 15361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Je osnovni dokument kojim se vijećnici rukovode u radu i organiziranju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r-HR" altLang="x-none" sz="3200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ext Box 16384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sz="4400" dirty="0" err="1">
                <a:solidFill>
                  <a:srgbClr val="000000"/>
                </a:solidFill>
              </a:rPr>
              <a:t>ZADUŽENJA VIJEĆNIKA:</a:t>
            </a:r>
            <a:endParaRPr lang="hr-HR" altLang="x-none" sz="4400" dirty="0" err="1">
              <a:solidFill>
                <a:srgbClr val="000000"/>
              </a:solidFill>
            </a:endParaRPr>
          </a:p>
        </p:txBody>
      </p:sp>
      <p:sp>
        <p:nvSpPr>
          <p:cNvPr id="16386" name="Text Box 16385"/>
          <p:cNvSpPr txBox="1"/>
          <p:nvPr/>
        </p:nvSpPr>
        <p:spPr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Sudjelovanje u svim aktivnostima Dječjeg općinskog vijeća (npr. radionice, rad na projektu, promotivne aktivnosti…)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Prikupljanje mišljenja i prijedloga iz svoje generacije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KONTINUIRANO sudjelovanje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marL="341630" indent="-341630" defTabSz="449580">
              <a:spcBef>
                <a:spcPts val="800"/>
              </a:spcBef>
              <a:buClrTx/>
              <a:buSzPct val="10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r-HR" altLang="x-none" sz="3200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Text Box 17408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sz="4400" dirty="0" err="1">
                <a:solidFill>
                  <a:srgbClr val="000000"/>
                </a:solidFill>
              </a:rPr>
              <a:t>KANDIDATURA</a:t>
            </a:r>
            <a:endParaRPr lang="hr-HR" altLang="x-none" sz="4400" dirty="0" err="1">
              <a:solidFill>
                <a:srgbClr val="000000"/>
              </a:solidFill>
            </a:endParaRPr>
          </a:p>
        </p:txBody>
      </p:sp>
      <p:sp>
        <p:nvSpPr>
          <p:cNvPr id="17410" name="Text Box 17409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U izborima za Dječje općinsko vijeće Općine Bedekovčina imaju pravo sudjelovati svi učenici  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Kandidat koji se prijavljuje za vijećnika/icu mora biti učenik/ica dobrog ili uzornog vladanja, koji nema izrečenu niti jednu od pedagoških mjera.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r-HR" altLang="x-none" sz="3200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ext Box 18432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8434" name="Text Box 18433"/>
          <p:cNvSpPr txBox="1"/>
          <p:nvPr/>
        </p:nvSpPr>
        <p:spPr>
          <a:xfrm>
            <a:off x="457200" y="647700"/>
            <a:ext cx="8229600" cy="54784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zainteresirani učenici/e dostavljaju svoju kandidaturu u pisanom obliku ravnatelju  posredstvom razrednika/ice 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Predizborna kampanja počinje teći dan nakon objave liste kandidata na oglasnoj ploči škole i traje do dana koji prethodi danu izbora 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Postupak će se provesti u svibnju 2025.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r-HR" altLang="x-none" sz="3200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194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50" y="409575"/>
            <a:ext cx="8623300" cy="646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Text Box 20480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482" name="Text Box 20481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Vijećnici su izabrani tajnim glasovanjem-1.3.2023. u vremenu od 11-14 sati odlukom načelnika općine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Izabrani kandidati sastaju se na konstituirajućoj sjednici koju saziva načelnik općine i biraju dječjeg općinskog načelnika/načelnicu i zamjenika/zamjenicu 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r-HR" altLang="x-none" sz="3200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ext Box 21504"/>
          <p:cNvSpPr txBox="1"/>
          <p:nvPr/>
        </p:nvSpPr>
        <p:spPr>
          <a:xfrm>
            <a:off x="323850" y="260350"/>
            <a:ext cx="8424863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hr-HR" altLang="x-none" sz="2800" b="1" i="1" dirty="0" err="1">
                <a:solidFill>
                  <a:srgbClr val="000000"/>
                </a:solidFill>
              </a:rPr>
            </a:br>
            <a:br>
              <a:rPr lang="hr-HR" altLang="x-none" sz="2800" b="1" i="1" dirty="0" err="1">
                <a:solidFill>
                  <a:srgbClr val="000000"/>
                </a:solidFill>
              </a:rPr>
            </a:br>
            <a:r>
              <a:rPr lang="hr-HR" altLang="x-none" sz="2400" b="1" dirty="0" err="1">
                <a:solidFill>
                  <a:srgbClr val="000000"/>
                </a:solidFill>
              </a:rPr>
              <a:t>Što znači imati pravo iznijeti svoje mišljenje i sudjelovati u donošenju odluka u svojoj zajednici</a:t>
            </a:r>
            <a:br>
              <a:rPr lang="hr-HR" altLang="x-none" sz="2400" b="1" dirty="0" err="1">
                <a:solidFill>
                  <a:srgbClr val="000000"/>
                </a:solidFill>
              </a:rPr>
            </a:br>
            <a:endParaRPr lang="hr-HR" altLang="x-none" sz="2400" b="1" dirty="0" err="1">
              <a:solidFill>
                <a:srgbClr val="000000"/>
              </a:solidFill>
            </a:endParaRPr>
          </a:p>
        </p:txBody>
      </p:sp>
      <p:sp>
        <p:nvSpPr>
          <p:cNvPr id="21506" name="Text Box 21505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1630" indent="-341630" defTabSz="449580" eaLnBrk="1" hangingPunct="1">
              <a:spcBef>
                <a:spcPts val="55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2200" b="1" dirty="0" err="1">
                <a:solidFill>
                  <a:srgbClr val="000000"/>
                </a:solidFill>
              </a:rPr>
              <a:t>Imati vlastito mišljenje </a:t>
            </a:r>
            <a:r>
              <a:rPr lang="hr-HR" altLang="x-none" sz="2200" dirty="0" err="1">
                <a:solidFill>
                  <a:srgbClr val="000000"/>
                </a:solidFill>
              </a:rPr>
              <a:t>koje se može razlikovati od mišljenja odraslih </a:t>
            </a:r>
            <a:endParaRPr lang="hr-HR" altLang="x-none" sz="2200" dirty="0" err="1">
              <a:solidFill>
                <a:srgbClr val="000000"/>
              </a:solidFill>
            </a:endParaRPr>
          </a:p>
          <a:p>
            <a:pPr marL="341630" indent="-341630" defTabSz="449580" eaLnBrk="1" hangingPunct="1">
              <a:spcBef>
                <a:spcPts val="55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2200" b="1" dirty="0" err="1">
                <a:solidFill>
                  <a:srgbClr val="000000"/>
                </a:solidFill>
              </a:rPr>
              <a:t>Pravo i sloboda iznošenje vlastitog mišljenja </a:t>
            </a:r>
            <a:r>
              <a:rPr lang="hr-HR" altLang="x-none" sz="2200" dirty="0" err="1">
                <a:solidFill>
                  <a:srgbClr val="000000"/>
                </a:solidFill>
              </a:rPr>
              <a:t>s ciljem da se život za djecu u gradu/općini poboljša</a:t>
            </a:r>
            <a:endParaRPr lang="hr-HR" altLang="x-none" sz="2200" dirty="0" err="1">
              <a:solidFill>
                <a:srgbClr val="000000"/>
              </a:solidFill>
            </a:endParaRPr>
          </a:p>
          <a:p>
            <a:pPr marL="341630" indent="-341630" defTabSz="449580" eaLnBrk="1" hangingPunct="1">
              <a:spcBef>
                <a:spcPts val="55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2200" b="1" dirty="0" err="1">
                <a:solidFill>
                  <a:srgbClr val="000000"/>
                </a:solidFill>
              </a:rPr>
              <a:t>Moć da se zajedno s odraslima donose odluke</a:t>
            </a:r>
            <a:r>
              <a:rPr lang="hr-HR" altLang="x-none" sz="2200" dirty="0" err="1">
                <a:solidFill>
                  <a:srgbClr val="000000"/>
                </a:solidFill>
              </a:rPr>
              <a:t> - svojima aktivnostima i prijedlozima utjecati na donošenje odluka</a:t>
            </a:r>
            <a:endParaRPr lang="hr-HR" altLang="x-none" sz="2200" dirty="0" err="1">
              <a:solidFill>
                <a:srgbClr val="000000"/>
              </a:solidFill>
            </a:endParaRPr>
          </a:p>
          <a:p>
            <a:pPr marL="341630" indent="-341630" defTabSz="449580" eaLnBrk="1" hangingPunct="1">
              <a:spcBef>
                <a:spcPts val="550"/>
              </a:spcBef>
              <a:buSzPct val="100000"/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r-HR" altLang="x-none" sz="2200" dirty="0" err="1">
              <a:solidFill>
                <a:srgbClr val="000000"/>
              </a:solidFill>
            </a:endParaRPr>
          </a:p>
          <a:p>
            <a:pPr marL="341630" indent="-341630" defTabSz="449580" eaLnBrk="1" hangingPunct="1">
              <a:spcBef>
                <a:spcPts val="55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2200" dirty="0" err="1">
                <a:solidFill>
                  <a:srgbClr val="000000"/>
                </a:solidFill>
              </a:rPr>
              <a:t>Doživljaj vlastite </a:t>
            </a:r>
            <a:r>
              <a:rPr lang="hr-HR" altLang="x-none" sz="2200" b="1" dirty="0" err="1">
                <a:solidFill>
                  <a:srgbClr val="000000"/>
                </a:solidFill>
              </a:rPr>
              <a:t>važnosti, odgovornosti i ponosa</a:t>
            </a:r>
            <a:endParaRPr lang="hr-HR" altLang="x-none" sz="2200" b="1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40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838" y="254000"/>
            <a:ext cx="8813800" cy="6415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Text Box 22528"/>
          <p:cNvSpPr txBox="1"/>
          <p:nvPr/>
        </p:nvSpPr>
        <p:spPr>
          <a:xfrm>
            <a:off x="250825" y="274638"/>
            <a:ext cx="8713788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sz="2800" b="1" dirty="0" err="1">
                <a:solidFill>
                  <a:srgbClr val="000000"/>
                </a:solidFill>
              </a:rPr>
              <a:t>Je li važno da djeca sudjeluju </a:t>
            </a:r>
            <a:br>
              <a:rPr lang="hr-HR" altLang="x-none" sz="2800" b="1" dirty="0" err="1">
                <a:solidFill>
                  <a:srgbClr val="000000"/>
                </a:solidFill>
              </a:rPr>
            </a:br>
            <a:r>
              <a:rPr lang="hr-HR" altLang="x-none" sz="2800" b="1" dirty="0" err="1">
                <a:solidFill>
                  <a:srgbClr val="000000"/>
                </a:solidFill>
              </a:rPr>
              <a:t>u donošenju odluka?</a:t>
            </a:r>
            <a:endParaRPr lang="hr-HR" altLang="x-none" sz="2800" b="1" dirty="0" err="1">
              <a:solidFill>
                <a:srgbClr val="000000"/>
              </a:solidFill>
            </a:endParaRPr>
          </a:p>
        </p:txBody>
      </p:sp>
      <p:sp>
        <p:nvSpPr>
          <p:cNvPr id="22530" name="Text Box 22529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1630" indent="-341630" defTabSz="449580" eaLnBrk="1" hangingPunct="1"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2600" b="1" dirty="0" err="1">
                <a:solidFill>
                  <a:srgbClr val="000000"/>
                </a:solidFill>
              </a:rPr>
              <a:t>Važno je </a:t>
            </a:r>
            <a:r>
              <a:rPr lang="hr-HR" altLang="x-none" sz="2600" dirty="0" err="1">
                <a:solidFill>
                  <a:srgbClr val="000000"/>
                </a:solidFill>
              </a:rPr>
              <a:t>da djeca sudjeluju u donošenju odluka zajedno s odraslima</a:t>
            </a:r>
            <a:endParaRPr lang="hr-HR" altLang="x-none" sz="2600" dirty="0" err="1">
              <a:solidFill>
                <a:srgbClr val="000000"/>
              </a:solidFill>
            </a:endParaRPr>
          </a:p>
          <a:p>
            <a:pPr marL="341630" indent="-341630" defTabSz="449580" eaLnBrk="1" hangingPunct="1"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2600" dirty="0" err="1">
                <a:solidFill>
                  <a:srgbClr val="000000"/>
                </a:solidFill>
              </a:rPr>
              <a:t>Važnost upoznavanja i razumijevanja dječje perspektive od strane odraslih</a:t>
            </a:r>
            <a:endParaRPr lang="hr-HR" altLang="x-none" sz="2600" dirty="0" err="1">
              <a:solidFill>
                <a:srgbClr val="000000"/>
              </a:solidFill>
            </a:endParaRPr>
          </a:p>
          <a:p>
            <a:pPr marL="341630" indent="-341630" defTabSz="449580" eaLnBrk="1" hangingPunct="1"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2600" b="1" dirty="0" err="1">
                <a:solidFill>
                  <a:srgbClr val="000000"/>
                </a:solidFill>
              </a:rPr>
              <a:t>Trebate vjerovati da najbolje znate koje su vaše potrebe i koji su to problemi s kojima se suočavate</a:t>
            </a:r>
            <a:endParaRPr lang="hr-HR" altLang="x-none" sz="2600" b="1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Text Box 23552"/>
          <p:cNvSpPr txBox="1"/>
          <p:nvPr/>
        </p:nvSpPr>
        <p:spPr>
          <a:xfrm>
            <a:off x="457200" y="274638"/>
            <a:ext cx="822960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sz="2800" b="1" dirty="0" err="1">
                <a:solidFill>
                  <a:srgbClr val="000000"/>
                </a:solidFill>
              </a:rPr>
              <a:t>Jesu li djeca ravnopravna s odraslima u predlaganju i donošenju odluka?</a:t>
            </a:r>
            <a:endParaRPr lang="hr-HR" altLang="x-none" sz="2800" b="1" dirty="0" err="1">
              <a:solidFill>
                <a:srgbClr val="000000"/>
              </a:solidFill>
            </a:endParaRPr>
          </a:p>
        </p:txBody>
      </p:sp>
      <p:sp>
        <p:nvSpPr>
          <p:cNvPr id="23554" name="Text Box 23553"/>
          <p:cNvSpPr txBox="1"/>
          <p:nvPr/>
        </p:nvSpPr>
        <p:spPr>
          <a:xfrm>
            <a:off x="323850" y="1341438"/>
            <a:ext cx="4040188" cy="63976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defTabSz="449580" eaLnBrk="1" hangingPunct="1">
              <a:spcBef>
                <a:spcPts val="600"/>
              </a:spcBef>
              <a:buClrTx/>
              <a:buSzPct val="100000"/>
              <a:buFontTx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hr-HR" altLang="x-none" sz="2400" b="1" dirty="0" err="1">
                <a:solidFill>
                  <a:srgbClr val="000000"/>
                </a:solidFill>
              </a:rPr>
              <a:t> </a:t>
            </a:r>
            <a:endParaRPr lang="hr-HR" altLang="x-none" sz="2400" b="1" dirty="0" err="1">
              <a:solidFill>
                <a:srgbClr val="000000"/>
              </a:solidFill>
            </a:endParaRPr>
          </a:p>
        </p:txBody>
      </p:sp>
      <p:sp>
        <p:nvSpPr>
          <p:cNvPr id="23555" name="Text Box 23554"/>
          <p:cNvSpPr txBox="1"/>
          <p:nvPr/>
        </p:nvSpPr>
        <p:spPr>
          <a:xfrm>
            <a:off x="500063" y="2214563"/>
            <a:ext cx="8047037" cy="19224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ct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sz="2400" b="1" dirty="0" err="1">
                <a:solidFill>
                  <a:srgbClr val="000000"/>
                </a:solidFill>
              </a:rPr>
              <a:t>Djeca </a:t>
            </a:r>
            <a:r>
              <a:rPr lang="hr-HR" altLang="x-none" sz="2400" b="1" i="1" dirty="0" err="1">
                <a:solidFill>
                  <a:srgbClr val="000000"/>
                </a:solidFill>
              </a:rPr>
              <a:t>mogu i trebala bi biti ravnopravna s odraslima, ali nisu</a:t>
            </a:r>
            <a:endParaRPr lang="hr-HR" altLang="x-none" sz="2400" b="1" i="1" dirty="0" err="1">
              <a:solidFill>
                <a:srgbClr val="000000"/>
              </a:solidFill>
            </a:endParaRPr>
          </a:p>
          <a:p>
            <a:pPr algn="ct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altLang="x-none" sz="2400" b="1" i="1" dirty="0" err="1">
              <a:solidFill>
                <a:srgbClr val="000000"/>
              </a:solidFill>
            </a:endParaRPr>
          </a:p>
          <a:p>
            <a:pPr algn="ct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sz="2400" b="1" i="1" dirty="0" err="1">
                <a:solidFill>
                  <a:srgbClr val="000000"/>
                </a:solidFill>
              </a:rPr>
              <a:t>Djeca izražavaju sumnju kada je riječ o ravnopravnosti u donošenju odluka</a:t>
            </a:r>
            <a:endParaRPr lang="hr-HR" altLang="x-none" sz="2400" b="1" i="1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Text Box 24576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sz="3200" b="1" dirty="0" err="1">
                <a:solidFill>
                  <a:srgbClr val="000000"/>
                </a:solidFill>
              </a:rPr>
              <a:t>Što bi pomoglo da djeca više sudjeluju?</a:t>
            </a:r>
            <a:endParaRPr lang="hr-HR" altLang="x-none" sz="3200" b="1" dirty="0" err="1">
              <a:solidFill>
                <a:srgbClr val="000000"/>
              </a:solidFill>
            </a:endParaRPr>
          </a:p>
        </p:txBody>
      </p:sp>
      <p:sp>
        <p:nvSpPr>
          <p:cNvPr id="24578" name="Text Box 24577"/>
          <p:cNvSpPr txBox="1"/>
          <p:nvPr/>
        </p:nvSpPr>
        <p:spPr>
          <a:xfrm>
            <a:off x="1785938" y="1285875"/>
            <a:ext cx="4041775" cy="6397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defTabSz="449580" eaLnBrk="1" hangingPunct="1">
              <a:spcBef>
                <a:spcPts val="600"/>
              </a:spcBef>
              <a:buClrTx/>
              <a:buSzPct val="100000"/>
              <a:buFontTx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hr-HR" altLang="x-none" sz="2400" b="1" dirty="0" err="1">
                <a:solidFill>
                  <a:srgbClr val="000000"/>
                </a:solidFill>
              </a:rPr>
              <a:t>Kod djece</a:t>
            </a:r>
            <a:endParaRPr lang="hr-HR" altLang="x-none" sz="2400" b="1" dirty="0" err="1">
              <a:solidFill>
                <a:srgbClr val="000000"/>
              </a:solidFill>
            </a:endParaRPr>
          </a:p>
        </p:txBody>
      </p:sp>
      <p:sp>
        <p:nvSpPr>
          <p:cNvPr id="24579" name="Text Box 24578"/>
          <p:cNvSpPr txBox="1"/>
          <p:nvPr/>
        </p:nvSpPr>
        <p:spPr>
          <a:xfrm>
            <a:off x="2143125" y="2000250"/>
            <a:ext cx="4186238" cy="395128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1630" indent="-341630" defTabSz="449580" eaLnBrk="1" hangingPunct="1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2000" dirty="0" err="1">
                <a:solidFill>
                  <a:srgbClr val="000000"/>
                </a:solidFill>
              </a:rPr>
              <a:t>Vjerovati u sebe i ne odustajati pred teškoćama, više informirati i animirati drugu djecu na suradnju, pokazati odraslima i drugoj djeci da su odgovorni i sposobni, pa sve do predlaganja nekih konkretnih aktivnosti kako bi se to moglo ostvariti</a:t>
            </a:r>
            <a:endParaRPr lang="hr-HR" altLang="x-none" sz="2000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Text Box 25600"/>
          <p:cNvSpPr txBox="1"/>
          <p:nvPr/>
        </p:nvSpPr>
        <p:spPr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hr-HR" altLang="x-none" sz="3200" b="1" dirty="0" err="1">
                <a:solidFill>
                  <a:srgbClr val="000000"/>
                </a:solidFill>
              </a:rPr>
            </a:br>
            <a:r>
              <a:rPr lang="hr-HR" altLang="x-none" sz="3200" b="1" dirty="0" err="1">
                <a:solidFill>
                  <a:srgbClr val="000000"/>
                </a:solidFill>
              </a:rPr>
              <a:t>Dobici od uloge dječjeg vijećnika </a:t>
            </a:r>
            <a:br>
              <a:rPr lang="hr-HR" altLang="x-none" sz="3200" b="1" dirty="0" err="1">
                <a:solidFill>
                  <a:srgbClr val="000000"/>
                </a:solidFill>
              </a:rPr>
            </a:br>
            <a:endParaRPr lang="hr-HR" altLang="x-none" sz="3200" b="1" dirty="0" err="1">
              <a:solidFill>
                <a:srgbClr val="000000"/>
              </a:solidFill>
            </a:endParaRPr>
          </a:p>
        </p:txBody>
      </p:sp>
      <p:sp>
        <p:nvSpPr>
          <p:cNvPr id="25602" name="Text Box 25601"/>
          <p:cNvSpPr txBox="1"/>
          <p:nvPr/>
        </p:nvSpPr>
        <p:spPr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1630" indent="-341630" defTabSz="449580" eaLnBrk="1" hangingPunct="1">
              <a:spcBef>
                <a:spcPts val="600"/>
              </a:spcBef>
              <a:buSzPct val="100000"/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r-HR" altLang="x-none" sz="2400" dirty="0" err="1">
              <a:solidFill>
                <a:srgbClr val="000000"/>
              </a:solidFill>
            </a:endParaRPr>
          </a:p>
          <a:p>
            <a:pPr marL="341630" indent="-341630" defTabSz="449580" eaLnBrk="1" hangingPunct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2400" dirty="0" err="1">
                <a:solidFill>
                  <a:srgbClr val="000000"/>
                </a:solidFill>
              </a:rPr>
              <a:t>Razvoj vlastite ličnosti i identiteta</a:t>
            </a:r>
            <a:endParaRPr lang="hr-HR" altLang="x-none" sz="2400" dirty="0" err="1">
              <a:solidFill>
                <a:srgbClr val="000000"/>
              </a:solidFill>
            </a:endParaRPr>
          </a:p>
          <a:p>
            <a:pPr marL="341630" indent="-341630" defTabSz="449580" eaLnBrk="1" hangingPunct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2400" dirty="0" err="1">
                <a:solidFill>
                  <a:srgbClr val="000000"/>
                </a:solidFill>
              </a:rPr>
              <a:t>Samopouzdanje, samopoštovanje, razumijevanje i poštovanje drugih</a:t>
            </a:r>
            <a:endParaRPr lang="hr-HR" altLang="x-none" sz="2400" dirty="0" err="1">
              <a:solidFill>
                <a:srgbClr val="000000"/>
              </a:solidFill>
            </a:endParaRPr>
          </a:p>
          <a:p>
            <a:pPr marL="341630" indent="-341630" defTabSz="449580" eaLnBrk="1" hangingPunct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2400" dirty="0" err="1">
                <a:solidFill>
                  <a:srgbClr val="000000"/>
                </a:solidFill>
              </a:rPr>
              <a:t>Želja za aktivnim sudjelovanjem u budućem životu, posebno u okviru zajednice u kojoj žive</a:t>
            </a:r>
            <a:endParaRPr lang="hr-HR" altLang="x-none" sz="2400" dirty="0" err="1">
              <a:solidFill>
                <a:srgbClr val="000000"/>
              </a:solidFill>
            </a:endParaRPr>
          </a:p>
          <a:p>
            <a:pPr marL="341630" indent="-341630" defTabSz="449580" eaLnBrk="1" hangingPunct="1">
              <a:spcBef>
                <a:spcPts val="600"/>
              </a:spcBef>
              <a:buClrTx/>
              <a:buSzPct val="10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r-HR" altLang="x-none" sz="2400" dirty="0" err="1">
              <a:solidFill>
                <a:srgbClr val="000000"/>
              </a:solidFill>
            </a:endParaRPr>
          </a:p>
          <a:p>
            <a:pPr marL="341630" indent="-341630" defTabSz="449580" eaLnBrk="1" hangingPunct="1">
              <a:spcBef>
                <a:spcPts val="600"/>
              </a:spcBef>
              <a:buClrTx/>
              <a:buSzPct val="10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r-HR" altLang="x-none" sz="2400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s 2662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26626" name="Picture 26625"/>
          <p:cNvPicPr>
            <a:picLocks noChangeAspect="1"/>
          </p:cNvPicPr>
          <p:nvPr/>
        </p:nvPicPr>
        <p:blipFill>
          <a:blip r:embed="rId1"/>
          <a:srcRect t="-4932" b="-3191"/>
          <a:stretch>
            <a:fillRect/>
          </a:stretch>
        </p:blipFill>
        <p:spPr>
          <a:xfrm>
            <a:off x="1714500" y="642938"/>
            <a:ext cx="6191250" cy="4400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Text Box 27648"/>
          <p:cNvSpPr txBox="1"/>
          <p:nvPr/>
        </p:nvSpPr>
        <p:spPr>
          <a:xfrm>
            <a:off x="428625" y="549275"/>
            <a:ext cx="8229600" cy="136683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sz="4400" dirty="0" err="1">
                <a:solidFill>
                  <a:srgbClr val="000000"/>
                </a:solidFill>
              </a:rPr>
              <a:t>HVALA NA POZORNOSTI</a:t>
            </a:r>
            <a:endParaRPr lang="hr-HR" altLang="x-none" sz="4400" dirty="0" err="1">
              <a:solidFill>
                <a:srgbClr val="000000"/>
              </a:solidFill>
            </a:endParaRPr>
          </a:p>
        </p:txBody>
      </p:sp>
      <p:pic>
        <p:nvPicPr>
          <p:cNvPr id="27650" name="Picture 276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913" y="1728788"/>
            <a:ext cx="6931025" cy="427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Text Box 5120"/>
          <p:cNvSpPr txBox="1"/>
          <p:nvPr/>
        </p:nvSpPr>
        <p:spPr>
          <a:xfrm>
            <a:off x="457200" y="227013"/>
            <a:ext cx="8229600" cy="1762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sz="4400" dirty="0" err="1">
                <a:solidFill>
                  <a:srgbClr val="000000"/>
                </a:solidFill>
              </a:rPr>
              <a:t>Pokretač akcije: DND Bedekovčina</a:t>
            </a:r>
            <a:endParaRPr lang="hr-HR" altLang="x-none" sz="4400" dirty="0" err="1">
              <a:solidFill>
                <a:srgbClr val="000000"/>
              </a:solidFill>
            </a:endParaRPr>
          </a:p>
        </p:txBody>
      </p:sp>
      <p:pic>
        <p:nvPicPr>
          <p:cNvPr id="5122" name="Picture 51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700213"/>
            <a:ext cx="6264275" cy="5157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5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5" y="2378075"/>
            <a:ext cx="7740650" cy="2101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61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"/>
            <a:ext cx="911701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ext Box 7168"/>
          <p:cNvSpPr txBox="1"/>
          <p:nvPr/>
        </p:nvSpPr>
        <p:spPr>
          <a:xfrm>
            <a:off x="457200" y="333375"/>
            <a:ext cx="7900988" cy="71913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algn="ctr" defTabSz="449580" eaLnBrk="1" hangingPunct="1">
              <a:spcBef>
                <a:spcPts val="900"/>
              </a:spcBef>
              <a:buClrTx/>
              <a:buSzPct val="100000"/>
              <a:buFontTx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hr-HR" altLang="x-none" sz="3600" b="1" dirty="0" err="1">
                <a:solidFill>
                  <a:srgbClr val="FF0000"/>
                </a:solidFill>
              </a:rPr>
              <a:t>Što je Dječje vijeće </a:t>
            </a:r>
            <a:endParaRPr lang="hr-HR" altLang="x-none" sz="3600" b="1" dirty="0" err="1">
              <a:solidFill>
                <a:srgbClr val="FF0000"/>
              </a:solidFill>
            </a:endParaRPr>
          </a:p>
        </p:txBody>
      </p:sp>
      <p:sp>
        <p:nvSpPr>
          <p:cNvPr id="7170" name="Text Box 7169"/>
          <p:cNvSpPr txBox="1"/>
          <p:nvPr/>
        </p:nvSpPr>
        <p:spPr>
          <a:xfrm>
            <a:off x="285750" y="1125538"/>
            <a:ext cx="8429625" cy="50006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0995" algn="ctr" defTabSz="449580" eaLnBrk="1" hangingPunct="1">
              <a:spcBef>
                <a:spcPts val="700"/>
              </a:spcBef>
              <a:buClrTx/>
              <a:buSzPct val="100000"/>
              <a:buFontTx/>
              <a:buNone/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hr-HR" altLang="x-none" sz="2800" dirty="0" err="1">
                <a:solidFill>
                  <a:srgbClr val="000000"/>
                </a:solidFill>
              </a:rPr>
              <a:t> mjesto na kojem se sastaju </a:t>
            </a:r>
            <a:endParaRPr lang="hr-HR" altLang="x-none" sz="2800" dirty="0" err="1">
              <a:solidFill>
                <a:srgbClr val="000000"/>
              </a:solidFill>
            </a:endParaRPr>
          </a:p>
          <a:p>
            <a:pPr marL="342900" indent="-340995" algn="ctr" defTabSz="449580" eaLnBrk="1" hangingPunct="1">
              <a:spcBef>
                <a:spcPts val="700"/>
              </a:spcBef>
              <a:buClrTx/>
              <a:buSzPct val="100000"/>
              <a:buFontTx/>
              <a:buNone/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hr-HR" altLang="x-none" sz="2800" i="1" dirty="0" err="1">
                <a:solidFill>
                  <a:srgbClr val="000000"/>
                </a:solidFill>
              </a:rPr>
              <a:t>predstavnici sve djece u općini</a:t>
            </a:r>
            <a:endParaRPr lang="hr-HR" altLang="x-none" sz="2800" i="1" dirty="0" err="1">
              <a:solidFill>
                <a:srgbClr val="000000"/>
              </a:solidFill>
            </a:endParaRPr>
          </a:p>
          <a:p>
            <a:pPr marL="342900" indent="-340995" algn="ctr" defTabSz="449580" eaLnBrk="1" hangingPunct="1">
              <a:spcBef>
                <a:spcPts val="700"/>
              </a:spcBef>
              <a:buClrTx/>
              <a:buSzPct val="100000"/>
              <a:buFontTx/>
              <a:buNone/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hr-HR" altLang="x-none" sz="2800" dirty="0" err="1">
                <a:solidFill>
                  <a:srgbClr val="000000"/>
                </a:solidFill>
              </a:rPr>
              <a:t> </a:t>
            </a:r>
            <a:r>
              <a:rPr lang="hr-HR" altLang="x-none" sz="2800" i="1" dirty="0" err="1">
                <a:solidFill>
                  <a:srgbClr val="000000"/>
                </a:solidFill>
              </a:rPr>
              <a:t>iznose svoja i mišljenja druge djece,</a:t>
            </a:r>
            <a:endParaRPr lang="hr-HR" altLang="x-none" sz="2800" i="1" dirty="0" err="1">
              <a:solidFill>
                <a:srgbClr val="000000"/>
              </a:solidFill>
            </a:endParaRPr>
          </a:p>
          <a:p>
            <a:pPr marL="342900" indent="-340995" algn="ctr" defTabSz="449580" eaLnBrk="1" hangingPunct="1">
              <a:spcBef>
                <a:spcPts val="700"/>
              </a:spcBef>
              <a:buClrTx/>
              <a:buSzPct val="100000"/>
              <a:buFontTx/>
              <a:buNone/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hr-HR" altLang="x-none" sz="2800" i="1" dirty="0" err="1">
                <a:solidFill>
                  <a:srgbClr val="000000"/>
                </a:solidFill>
              </a:rPr>
              <a:t> raspravljaju i dogovaraju </a:t>
            </a:r>
            <a:r>
              <a:rPr lang="hr-HR" altLang="x-none" sz="2800" dirty="0" err="1">
                <a:solidFill>
                  <a:srgbClr val="000000"/>
                </a:solidFill>
              </a:rPr>
              <a:t>o problemima i prijedlozima djece, </a:t>
            </a:r>
            <a:endParaRPr lang="hr-HR" altLang="x-none" sz="2800" dirty="0" err="1">
              <a:solidFill>
                <a:srgbClr val="000000"/>
              </a:solidFill>
            </a:endParaRPr>
          </a:p>
          <a:p>
            <a:pPr marL="342900" indent="-340995" algn="ctr" defTabSz="449580" eaLnBrk="1" hangingPunct="1">
              <a:spcBef>
                <a:spcPts val="700"/>
              </a:spcBef>
              <a:buClrTx/>
              <a:buSzPct val="100000"/>
              <a:buFontTx/>
              <a:buNone/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hr-HR" altLang="x-none" sz="2800" i="1" dirty="0" err="1">
                <a:solidFill>
                  <a:srgbClr val="000000"/>
                </a:solidFill>
              </a:rPr>
              <a:t>planiraju i sudjeluju u konkretnim aktivnostima </a:t>
            </a:r>
            <a:endParaRPr lang="hr-HR" altLang="x-none" sz="2800" i="1" dirty="0" err="1">
              <a:solidFill>
                <a:srgbClr val="000000"/>
              </a:solidFill>
            </a:endParaRPr>
          </a:p>
          <a:p>
            <a:pPr marL="342900" indent="-340995" algn="ctr" defTabSz="449580" eaLnBrk="1" hangingPunct="1">
              <a:spcBef>
                <a:spcPts val="700"/>
              </a:spcBef>
              <a:buClrTx/>
              <a:buSzPct val="100000"/>
              <a:buFontTx/>
              <a:buNone/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hr-HR" altLang="x-none" sz="2800" dirty="0" err="1">
                <a:solidFill>
                  <a:srgbClr val="000000"/>
                </a:solidFill>
              </a:rPr>
              <a:t>te </a:t>
            </a:r>
            <a:r>
              <a:rPr lang="hr-HR" altLang="x-none" sz="2800" i="1" dirty="0" err="1">
                <a:solidFill>
                  <a:srgbClr val="000000"/>
                </a:solidFill>
              </a:rPr>
              <a:t>sudjeluju u Vijeću općine </a:t>
            </a:r>
            <a:r>
              <a:rPr lang="hr-HR" altLang="x-none" sz="2800" dirty="0" err="1">
                <a:solidFill>
                  <a:srgbClr val="000000"/>
                </a:solidFill>
              </a:rPr>
              <a:t>sa svojim idejama i prijedlozima.</a:t>
            </a:r>
            <a:endParaRPr lang="hr-HR" altLang="x-none" sz="2800" dirty="0" err="1">
              <a:solidFill>
                <a:srgbClr val="000000"/>
              </a:solidFill>
            </a:endParaRPr>
          </a:p>
          <a:p>
            <a:pPr marL="342900" indent="-340995" defTabSz="44958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None/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endParaRPr lang="hr-HR" altLang="x-none" sz="2800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Text Box 8192"/>
          <p:cNvSpPr txBox="1"/>
          <p:nvPr/>
        </p:nvSpPr>
        <p:spPr>
          <a:xfrm>
            <a:off x="457200" y="500063"/>
            <a:ext cx="8229600" cy="9175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sz="2800" dirty="0" err="1">
                <a:solidFill>
                  <a:srgbClr val="000000"/>
                </a:solidFill>
              </a:rPr>
              <a:t>Predstavnici se biraju iz </a:t>
            </a:r>
            <a:r>
              <a:rPr lang="hr-HR" altLang="x-none" sz="4400" dirty="0" err="1">
                <a:solidFill>
                  <a:srgbClr val="000000"/>
                </a:solidFill>
              </a:rPr>
              <a:t>DVIJE ŠKOLE:</a:t>
            </a:r>
            <a:endParaRPr lang="hr-HR" altLang="x-none" sz="4400" dirty="0" err="1">
              <a:solidFill>
                <a:srgbClr val="000000"/>
              </a:solidFill>
            </a:endParaRPr>
          </a:p>
        </p:txBody>
      </p:sp>
      <p:sp>
        <p:nvSpPr>
          <p:cNvPr id="8194" name="Text Box 8193"/>
          <p:cNvSpPr txBox="1"/>
          <p:nvPr/>
        </p:nvSpPr>
        <p:spPr>
          <a:xfrm>
            <a:off x="457200" y="1417638"/>
            <a:ext cx="8229600" cy="47085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Osnovna škola Bedekovčina (4 člana/ice)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Osnovna škola Stjepana Radića Brestovec Orehovički (4 člana/ice)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b="1" dirty="0" err="1">
                <a:solidFill>
                  <a:srgbClr val="000000"/>
                </a:solidFill>
              </a:rPr>
              <a:t>Dječje općinsko vijeće  Općine Bedekovčina</a:t>
            </a:r>
            <a:r>
              <a:rPr lang="hr-HR" altLang="x-none" sz="3200" dirty="0" err="1">
                <a:solidFill>
                  <a:srgbClr val="000000"/>
                </a:solidFill>
              </a:rPr>
              <a:t>  je institucionalan  okvir za  ostvarivanje prava djece na aktivno sudjelovanje u životu Općine,</a:t>
            </a:r>
            <a:endParaRPr lang="hr-HR" altLang="x-none" sz="3200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ext Box 9216"/>
          <p:cNvSpPr txBox="1"/>
          <p:nvPr/>
        </p:nvSpPr>
        <p:spPr>
          <a:xfrm>
            <a:off x="357188" y="357188"/>
            <a:ext cx="8229600" cy="9286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SJEDIŠTE DJEČJEG OPĆINSKOG VIJEĆA</a:t>
            </a:r>
            <a:endParaRPr lang="hr-HR" altLang="x-none" sz="3200" dirty="0" err="1">
              <a:solidFill>
                <a:srgbClr val="000000"/>
              </a:solidFill>
            </a:endParaRPr>
          </a:p>
        </p:txBody>
      </p:sp>
      <p:sp>
        <p:nvSpPr>
          <p:cNvPr id="9218" name="Text Box 9217"/>
          <p:cNvSpPr txBox="1"/>
          <p:nvPr/>
        </p:nvSpPr>
        <p:spPr>
          <a:xfrm>
            <a:off x="285750" y="1214438"/>
            <a:ext cx="8229600" cy="39830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Trg Ante Starčevića 4, Bedekovčina</a:t>
            </a:r>
            <a:endParaRPr lang="hr-HR" altLang="x-none" sz="3200" dirty="0" err="1">
              <a:solidFill>
                <a:srgbClr val="000000"/>
              </a:solidFill>
            </a:endParaRPr>
          </a:p>
        </p:txBody>
      </p:sp>
      <p:pic>
        <p:nvPicPr>
          <p:cNvPr id="9219" name="Picture 92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8813" y="1857375"/>
            <a:ext cx="5461000" cy="3071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Text Box 10240"/>
          <p:cNvSpPr txBox="1"/>
          <p:nvPr/>
        </p:nvSpPr>
        <p:spPr>
          <a:xfrm>
            <a:off x="457200" y="571500"/>
            <a:ext cx="8229600" cy="84613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sz="4400" dirty="0" err="1">
                <a:solidFill>
                  <a:srgbClr val="000000"/>
                </a:solidFill>
              </a:rPr>
              <a:t>DJEČJE OPĆINSKO VIJEĆE ČINI:</a:t>
            </a:r>
            <a:endParaRPr lang="hr-HR" altLang="x-none" sz="4400" dirty="0" err="1">
              <a:solidFill>
                <a:srgbClr val="000000"/>
              </a:solidFill>
            </a:endParaRPr>
          </a:p>
        </p:txBody>
      </p:sp>
      <p:sp>
        <p:nvSpPr>
          <p:cNvPr id="10242" name="Text Box 10241"/>
          <p:cNvSpPr txBox="1"/>
          <p:nvPr/>
        </p:nvSpPr>
        <p:spPr>
          <a:xfrm>
            <a:off x="457200" y="2071688"/>
            <a:ext cx="8229600" cy="40544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1 predstavnik svakog razreda od 4. do 7. razreda iz obje škole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Vijećnici se biraju na dvije godine</a:t>
            </a:r>
            <a:endParaRPr lang="hr-HR" altLang="x-none" sz="3200" dirty="0" err="1">
              <a:solidFill>
                <a:srgbClr val="000000"/>
              </a:solidFill>
            </a:endParaRPr>
          </a:p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MENTORICA Vijeća je Ljubica Gorički, predsjednica DND-a</a:t>
            </a:r>
            <a:endParaRPr lang="hr-HR" altLang="x-none" sz="3200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Text Box 11264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x-none" sz="4400" dirty="0" err="1">
                <a:solidFill>
                  <a:srgbClr val="000000"/>
                </a:solidFill>
              </a:rPr>
              <a:t>Članovi DOV-a 2022-24.</a:t>
            </a:r>
            <a:endParaRPr lang="hr-HR" altLang="x-none" sz="4400" dirty="0" err="1">
              <a:solidFill>
                <a:srgbClr val="000000"/>
              </a:solidFill>
            </a:endParaRPr>
          </a:p>
        </p:txBody>
      </p:sp>
      <p:sp>
        <p:nvSpPr>
          <p:cNvPr id="11266" name="Text Box 11265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b="1" dirty="0" err="1">
                <a:solidFill>
                  <a:srgbClr val="000000"/>
                </a:solidFill>
              </a:rPr>
              <a:t>DJEČJA OPĆINSKA NAČELNICA/ NAČELNIK</a:t>
            </a:r>
            <a:endParaRPr lang="hr-HR" altLang="x-none" sz="3200" b="1" dirty="0" err="1">
              <a:solidFill>
                <a:srgbClr val="000000"/>
              </a:solidFill>
            </a:endParaRPr>
          </a:p>
          <a:p>
            <a:pPr marL="341630" indent="-341630" defTabSz="44958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altLang="x-none" sz="3200" dirty="0" err="1">
                <a:solidFill>
                  <a:srgbClr val="000000"/>
                </a:solidFill>
              </a:rPr>
              <a:t> </a:t>
            </a:r>
            <a:r>
              <a:rPr lang="hr-HR" altLang="x-none" sz="3200" b="1" dirty="0" err="1">
                <a:solidFill>
                  <a:srgbClr val="000000"/>
                </a:solidFill>
              </a:rPr>
              <a:t>ZAMJENICA/ ZAMJENIK</a:t>
            </a:r>
            <a:endParaRPr lang="hr-HR" altLang="x-none" sz="3200" b="1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3941</Words>
  <Application>WPS Presentation</Application>
  <PresentationFormat/>
  <Paragraphs>118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Ivan Paradi</cp:lastModifiedBy>
  <cp:revision>2</cp:revision>
  <dcterms:created xsi:type="dcterms:W3CDTF">2010-05-23T14:28:12Z</dcterms:created>
  <dcterms:modified xsi:type="dcterms:W3CDTF">2025-06-05T06:10:21Z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10529FADAA504AD5AC675B91EA53E4F6_13</vt:lpwstr>
  </property>
  <property fmtid="{D5CDD505-2E9C-101B-9397-08002B2CF9AE}" pid="3" name="KSOProductBuildVer">
    <vt:lpwstr>1033-12.2.0.21179</vt:lpwstr>
  </property>
</Properties>
</file>