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6"/>
  </p:notesMasterIdLst>
  <p:sldIdLst>
    <p:sldId id="256" r:id="rId2"/>
    <p:sldId id="287" r:id="rId3"/>
    <p:sldId id="274" r:id="rId4"/>
    <p:sldId id="285" r:id="rId5"/>
    <p:sldId id="286" r:id="rId6"/>
    <p:sldId id="284" r:id="rId7"/>
    <p:sldId id="275" r:id="rId8"/>
    <p:sldId id="280" r:id="rId9"/>
    <p:sldId id="261" r:id="rId10"/>
    <p:sldId id="281" r:id="rId11"/>
    <p:sldId id="265" r:id="rId12"/>
    <p:sldId id="266" r:id="rId13"/>
    <p:sldId id="283"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kokolic" initials="mk" lastIdx="2" clrIdx="0">
    <p:extLst>
      <p:ext uri="{19B8F6BF-5375-455C-9EA6-DF929625EA0E}">
        <p15:presenceInfo xmlns:p15="http://schemas.microsoft.com/office/powerpoint/2012/main" userId="4991dc1382bbf8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151" autoAdjust="0"/>
  </p:normalViewPr>
  <p:slideViewPr>
    <p:cSldViewPr snapToGrid="0">
      <p:cViewPr varScale="1">
        <p:scale>
          <a:sx n="85" d="100"/>
          <a:sy n="85" d="100"/>
        </p:scale>
        <p:origin x="590"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D02D8-201F-4AA6-A446-207DE50021AD}" type="datetimeFigureOut">
              <a:rPr lang="hr-HR" smtClean="0"/>
              <a:t>18.4.2025.</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EEDFB-DA60-48C3-8C53-8D741701AC5E}" type="slidenum">
              <a:rPr lang="hr-HR" smtClean="0"/>
              <a:t>‹#›</a:t>
            </a:fld>
            <a:endParaRPr lang="hr-HR"/>
          </a:p>
        </p:txBody>
      </p:sp>
    </p:spTree>
    <p:extLst>
      <p:ext uri="{BB962C8B-B14F-4D97-AF65-F5344CB8AC3E}">
        <p14:creationId xmlns:p14="http://schemas.microsoft.com/office/powerpoint/2010/main" val="26329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hr-HR" dirty="0"/>
          </a:p>
        </p:txBody>
      </p:sp>
      <p:sp>
        <p:nvSpPr>
          <p:cNvPr id="4" name="Rezervirano mjesto broja slajda 3"/>
          <p:cNvSpPr>
            <a:spLocks noGrp="1"/>
          </p:cNvSpPr>
          <p:nvPr>
            <p:ph type="sldNum" sz="quarter" idx="5"/>
          </p:nvPr>
        </p:nvSpPr>
        <p:spPr/>
        <p:txBody>
          <a:bodyPr/>
          <a:lstStyle/>
          <a:p>
            <a:fld id="{5A5EEDFB-DA60-48C3-8C53-8D741701AC5E}" type="slidenum">
              <a:rPr lang="hr-HR" smtClean="0"/>
              <a:t>1</a:t>
            </a:fld>
            <a:endParaRPr lang="hr-HR"/>
          </a:p>
        </p:txBody>
      </p:sp>
    </p:spTree>
    <p:extLst>
      <p:ext uri="{BB962C8B-B14F-4D97-AF65-F5344CB8AC3E}">
        <p14:creationId xmlns:p14="http://schemas.microsoft.com/office/powerpoint/2010/main" val="3107092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5A5EEDFB-DA60-48C3-8C53-8D741701AC5E}" type="slidenum">
              <a:rPr lang="hr-HR" smtClean="0"/>
              <a:t>7</a:t>
            </a:fld>
            <a:endParaRPr lang="hr-HR"/>
          </a:p>
        </p:txBody>
      </p:sp>
    </p:spTree>
    <p:extLst>
      <p:ext uri="{BB962C8B-B14F-4D97-AF65-F5344CB8AC3E}">
        <p14:creationId xmlns:p14="http://schemas.microsoft.com/office/powerpoint/2010/main" val="2346711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5A5EEDFB-DA60-48C3-8C53-8D741701AC5E}" type="slidenum">
              <a:rPr lang="hr-HR" smtClean="0"/>
              <a:t>9</a:t>
            </a:fld>
            <a:endParaRPr lang="hr-HR"/>
          </a:p>
        </p:txBody>
      </p:sp>
    </p:spTree>
    <p:extLst>
      <p:ext uri="{BB962C8B-B14F-4D97-AF65-F5344CB8AC3E}">
        <p14:creationId xmlns:p14="http://schemas.microsoft.com/office/powerpoint/2010/main" val="1509905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5A5EEDFB-DA60-48C3-8C53-8D741701AC5E}" type="slidenum">
              <a:rPr lang="hr-HR" smtClean="0"/>
              <a:t>11</a:t>
            </a:fld>
            <a:endParaRPr lang="hr-HR"/>
          </a:p>
        </p:txBody>
      </p:sp>
    </p:spTree>
    <p:extLst>
      <p:ext uri="{BB962C8B-B14F-4D97-AF65-F5344CB8AC3E}">
        <p14:creationId xmlns:p14="http://schemas.microsoft.com/office/powerpoint/2010/main" val="3781638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5"/>
          </p:nvPr>
        </p:nvSpPr>
        <p:spPr/>
        <p:txBody>
          <a:bodyPr/>
          <a:lstStyle/>
          <a:p>
            <a:fld id="{5A5EEDFB-DA60-48C3-8C53-8D741701AC5E}" type="slidenum">
              <a:rPr lang="hr-HR" smtClean="0"/>
              <a:t>12</a:t>
            </a:fld>
            <a:endParaRPr lang="hr-HR"/>
          </a:p>
        </p:txBody>
      </p:sp>
    </p:spTree>
    <p:extLst>
      <p:ext uri="{BB962C8B-B14F-4D97-AF65-F5344CB8AC3E}">
        <p14:creationId xmlns:p14="http://schemas.microsoft.com/office/powerpoint/2010/main" val="3298764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a:t>Kliknite da biste uredili stil naslova matrice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n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hr-HR"/>
              <a:t>Kliknite da biste uredili stil naslova matrice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8" name="Date Placeholder 7"/>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8" name="Date Placeholder 7"/>
          <p:cNvSpPr>
            <a:spLocks noGrp="1"/>
          </p:cNvSpPr>
          <p:nvPr>
            <p:ph type="dt" sz="half" idx="10"/>
          </p:nvPr>
        </p:nvSpPr>
        <p:spPr/>
        <p:txBody>
          <a:bodyPr/>
          <a:lstStyle/>
          <a:p>
            <a:fld id="{5586B75A-687E-405C-8A0B-8D00578BA2C3}" type="datetimeFigureOut">
              <a:rPr lang="en-US" dirty="0"/>
              <a:pPr/>
              <a:t>4/18/2025</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4/18/2025</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os-bedekovcina.skole.hr/nastava/centar-izvrsnosti-za-prirodoslovlje/"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lumen.kzz.hr/" TargetMode="Externa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hyperlink" Target="https://os-bedekovcina.skole.hr/"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kzz.hr/fotogalerija/obiljezja-zupanije-zgrada/" TargetMode="External"/><Relationship Id="rId5" Type="http://schemas.openxmlformats.org/officeDocument/2006/relationships/hyperlink" Target="https://hr.wikipedia.org/wiki/Krapinsko-zagorska_%C5%BEupanija"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lika 7">
            <a:extLst>
              <a:ext uri="{FF2B5EF4-FFF2-40B4-BE49-F238E27FC236}">
                <a16:creationId xmlns:a16="http://schemas.microsoft.com/office/drawing/2014/main" id="{F652BC8A-403B-4E29-A92A-C9271542D431}"/>
              </a:ext>
            </a:extLst>
          </p:cNvPr>
          <p:cNvPicPr>
            <a:picLocks noChangeAspect="1"/>
          </p:cNvPicPr>
          <p:nvPr/>
        </p:nvPicPr>
        <p:blipFill>
          <a:blip r:embed="rId3"/>
          <a:stretch>
            <a:fillRect/>
          </a:stretch>
        </p:blipFill>
        <p:spPr>
          <a:xfrm>
            <a:off x="4117473" y="3563636"/>
            <a:ext cx="2537042" cy="1900553"/>
          </a:xfrm>
          <a:prstGeom prst="rect">
            <a:avLst/>
          </a:prstGeom>
        </p:spPr>
      </p:pic>
      <p:sp>
        <p:nvSpPr>
          <p:cNvPr id="14" name="TekstniOkvir 13">
            <a:extLst>
              <a:ext uri="{FF2B5EF4-FFF2-40B4-BE49-F238E27FC236}">
                <a16:creationId xmlns:a16="http://schemas.microsoft.com/office/drawing/2014/main" id="{54FF8D9D-4458-40CB-AF44-9ACD11AF74E3}"/>
              </a:ext>
            </a:extLst>
          </p:cNvPr>
          <p:cNvSpPr txBox="1"/>
          <p:nvPr/>
        </p:nvSpPr>
        <p:spPr>
          <a:xfrm>
            <a:off x="5385994" y="1209835"/>
            <a:ext cx="3389997" cy="2769989"/>
          </a:xfrm>
          <a:prstGeom prst="rect">
            <a:avLst/>
          </a:prstGeom>
          <a:noFill/>
        </p:spPr>
        <p:txBody>
          <a:bodyPr wrap="square" rtlCol="0">
            <a:spAutoFit/>
          </a:bodyPr>
          <a:lstStyle/>
          <a:p>
            <a:r>
              <a:rPr lang="hr-HR" sz="4000" b="1" dirty="0" err="1">
                <a:solidFill>
                  <a:schemeClr val="bg1"/>
                </a:solidFill>
              </a:rPr>
              <a:t>Primary</a:t>
            </a:r>
            <a:r>
              <a:rPr lang="hr-HR" sz="4000" b="1" dirty="0">
                <a:solidFill>
                  <a:schemeClr val="bg1"/>
                </a:solidFill>
              </a:rPr>
              <a:t> </a:t>
            </a:r>
            <a:r>
              <a:rPr lang="hr-HR" sz="4000" b="1" dirty="0" err="1">
                <a:solidFill>
                  <a:schemeClr val="bg1"/>
                </a:solidFill>
              </a:rPr>
              <a:t>school</a:t>
            </a:r>
            <a:r>
              <a:rPr lang="hr-HR" sz="4000" b="1" dirty="0">
                <a:solidFill>
                  <a:schemeClr val="bg1"/>
                </a:solidFill>
              </a:rPr>
              <a:t> Bedekovčina</a:t>
            </a:r>
            <a:endParaRPr lang="hr-HR" b="1" dirty="0">
              <a:solidFill>
                <a:schemeClr val="bg1"/>
              </a:solidFill>
            </a:endParaRPr>
          </a:p>
          <a:p>
            <a:pPr algn="r"/>
            <a:endParaRPr lang="hr-HR" b="1" dirty="0">
              <a:solidFill>
                <a:schemeClr val="bg1"/>
              </a:solidFill>
            </a:endParaRPr>
          </a:p>
          <a:p>
            <a:pPr algn="r"/>
            <a:endParaRPr lang="hr-HR" b="1" dirty="0">
              <a:solidFill>
                <a:schemeClr val="bg1"/>
              </a:solidFill>
            </a:endParaRPr>
          </a:p>
          <a:p>
            <a:pPr algn="r"/>
            <a:endParaRPr lang="hr-HR" b="1" dirty="0">
              <a:solidFill>
                <a:schemeClr val="bg1"/>
              </a:solidFill>
            </a:endParaRPr>
          </a:p>
        </p:txBody>
      </p:sp>
      <p:sp>
        <p:nvSpPr>
          <p:cNvPr id="9" name="Pravokutnik 8">
            <a:extLst>
              <a:ext uri="{FF2B5EF4-FFF2-40B4-BE49-F238E27FC236}">
                <a16:creationId xmlns:a16="http://schemas.microsoft.com/office/drawing/2014/main" id="{BBBC8F49-EC07-4F26-8249-B3ED5D574ACA}"/>
              </a:ext>
            </a:extLst>
          </p:cNvPr>
          <p:cNvSpPr/>
          <p:nvPr/>
        </p:nvSpPr>
        <p:spPr>
          <a:xfrm>
            <a:off x="309846" y="5748225"/>
            <a:ext cx="5492643" cy="719390"/>
          </a:xfrm>
          <a:prstGeom prst="rect">
            <a:avLst/>
          </a:prstGeom>
          <a:solidFill>
            <a:sysClr val="window" lastClr="FFFFFF"/>
          </a:solidFill>
          <a:ln w="12700" cap="flat" cmpd="sng" algn="ctr">
            <a:solidFill>
              <a:srgbClr val="70AD47"/>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1" u="none" strike="noStrike" kern="0" cap="none" spc="0" normalizeH="0" baseline="0" noProof="0" dirty="0">
                <a:ln>
                  <a:noFill/>
                </a:ln>
                <a:solidFill>
                  <a:srgbClr val="000000"/>
                </a:solidFill>
                <a:effectLst/>
                <a:uLnTx/>
                <a:uFillTx/>
                <a:latin typeface="Calibri" panose="020F0502020204030204"/>
                <a:ea typeface="Calibri" panose="020F0502020204030204" pitchFamily="34" charset="0"/>
                <a:cs typeface="Calibri" panose="020F0502020204030204" pitchFamily="34" charset="0"/>
              </a:rPr>
              <a:t>Funded by the European Union. The views and opinions expressed are those of the author and do not necessarily reflect the views and opinions of the European Union, which cannot be held responsible for them.</a:t>
            </a:r>
            <a:r>
              <a:rPr kumimoji="0" lang="hr-HR" sz="10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rPr>
              <a:t> </a:t>
            </a:r>
            <a:endParaRPr kumimoji="0" lang="hr-HR" sz="1100" b="0" i="0" u="none" strike="noStrike" kern="0" cap="none" spc="0" normalizeH="0" baseline="0" noProof="0" dirty="0">
              <a:ln>
                <a:noFill/>
              </a:ln>
              <a:solidFill>
                <a:sysClr val="windowText" lastClr="000000"/>
              </a:solidFill>
              <a:effectLst/>
              <a:uLnTx/>
              <a:uFillTx/>
              <a:latin typeface="Calibri" panose="020F0502020204030204"/>
              <a:ea typeface="Calibri" panose="020F0502020204030204" pitchFamily="34" charset="0"/>
              <a:cs typeface="Times New Roman" panose="02020603050405020304" pitchFamily="18" charset="0"/>
            </a:endParaRPr>
          </a:p>
        </p:txBody>
      </p:sp>
      <p:pic>
        <p:nvPicPr>
          <p:cNvPr id="7" name="Slika 6">
            <a:extLst>
              <a:ext uri="{FF2B5EF4-FFF2-40B4-BE49-F238E27FC236}">
                <a16:creationId xmlns:a16="http://schemas.microsoft.com/office/drawing/2014/main" id="{C9E87299-1D4A-4FFA-B98A-2CCACD386A4C}"/>
              </a:ext>
            </a:extLst>
          </p:cNvPr>
          <p:cNvPicPr>
            <a:picLocks noChangeAspect="1"/>
          </p:cNvPicPr>
          <p:nvPr/>
        </p:nvPicPr>
        <p:blipFill>
          <a:blip r:embed="rId4"/>
          <a:stretch>
            <a:fillRect/>
          </a:stretch>
        </p:blipFill>
        <p:spPr>
          <a:xfrm>
            <a:off x="428977" y="430814"/>
            <a:ext cx="3702757" cy="1734021"/>
          </a:xfrm>
          <a:prstGeom prst="rect">
            <a:avLst/>
          </a:prstGeom>
        </p:spPr>
      </p:pic>
      <p:sp>
        <p:nvSpPr>
          <p:cNvPr id="15" name="TekstniOkvir 14">
            <a:extLst>
              <a:ext uri="{FF2B5EF4-FFF2-40B4-BE49-F238E27FC236}">
                <a16:creationId xmlns:a16="http://schemas.microsoft.com/office/drawing/2014/main" id="{0F885AE3-8A81-42AB-9337-6A7E518BD172}"/>
              </a:ext>
            </a:extLst>
          </p:cNvPr>
          <p:cNvSpPr txBox="1"/>
          <p:nvPr/>
        </p:nvSpPr>
        <p:spPr>
          <a:xfrm>
            <a:off x="5265980" y="4547896"/>
            <a:ext cx="6616173" cy="1569660"/>
          </a:xfrm>
          <a:prstGeom prst="rect">
            <a:avLst/>
          </a:prstGeom>
          <a:noFill/>
        </p:spPr>
        <p:txBody>
          <a:bodyPr wrap="square">
            <a:spAutoFit/>
          </a:bodyPr>
          <a:lstStyle/>
          <a:p>
            <a:pPr algn="r"/>
            <a:r>
              <a:rPr lang="hr-HR" sz="2400" b="1" dirty="0">
                <a:solidFill>
                  <a:srgbClr val="0070C0"/>
                </a:solidFill>
              </a:rPr>
              <a:t>Marta Kokolić </a:t>
            </a:r>
          </a:p>
          <a:p>
            <a:pPr algn="r"/>
            <a:r>
              <a:rPr lang="hr-HR" sz="2400" b="1" dirty="0" err="1">
                <a:solidFill>
                  <a:srgbClr val="0070C0"/>
                </a:solidFill>
              </a:rPr>
              <a:t>prof.soc.ped</a:t>
            </a:r>
            <a:r>
              <a:rPr lang="hr-HR" sz="2400" b="1" dirty="0">
                <a:solidFill>
                  <a:srgbClr val="0070C0"/>
                </a:solidFill>
              </a:rPr>
              <a:t>.</a:t>
            </a:r>
          </a:p>
          <a:p>
            <a:pPr algn="r"/>
            <a:r>
              <a:rPr lang="hr-HR" sz="2400" b="1" dirty="0">
                <a:solidFill>
                  <a:srgbClr val="0070C0"/>
                </a:solidFill>
              </a:rPr>
              <a:t>Prag,</a:t>
            </a:r>
          </a:p>
          <a:p>
            <a:pPr algn="r"/>
            <a:r>
              <a:rPr lang="hr-HR" sz="2400" b="1" dirty="0">
                <a:solidFill>
                  <a:srgbClr val="0070C0"/>
                </a:solidFill>
              </a:rPr>
              <a:t>21.-26.4.2025.</a:t>
            </a:r>
            <a:endParaRPr lang="hr-HR" sz="2400" dirty="0">
              <a:solidFill>
                <a:srgbClr val="0070C0"/>
              </a:solidFill>
            </a:endParaRPr>
          </a:p>
        </p:txBody>
      </p:sp>
    </p:spTree>
    <p:extLst>
      <p:ext uri="{BB962C8B-B14F-4D97-AF65-F5344CB8AC3E}">
        <p14:creationId xmlns:p14="http://schemas.microsoft.com/office/powerpoint/2010/main" val="1659425931"/>
      </p:ext>
    </p:extLst>
  </p:cSld>
  <p:clrMapOvr>
    <a:masterClrMapping/>
  </p:clrMapOvr>
  <mc:AlternateContent xmlns:mc="http://schemas.openxmlformats.org/markup-compatibility/2006" xmlns:p14="http://schemas.microsoft.com/office/powerpoint/2010/main">
    <mc:Choice Requires="p14">
      <p:transition spd="slow" p14:dur="2000" advTm="98545"/>
    </mc:Choice>
    <mc:Fallback xmlns="">
      <p:transition spd="slow" advTm="985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70E4F8-D896-42A8-9747-96AF96623551}"/>
              </a:ext>
            </a:extLst>
          </p:cNvPr>
          <p:cNvSpPr>
            <a:spLocks noGrp="1"/>
          </p:cNvSpPr>
          <p:nvPr>
            <p:ph type="title"/>
          </p:nvPr>
        </p:nvSpPr>
        <p:spPr/>
        <p:txBody>
          <a:bodyPr/>
          <a:lstStyle/>
          <a:p>
            <a:r>
              <a:rPr lang="hr-HR" dirty="0" err="1"/>
              <a:t>support</a:t>
            </a:r>
            <a:r>
              <a:rPr lang="hr-HR" dirty="0"/>
              <a:t> for </a:t>
            </a:r>
            <a:r>
              <a:rPr lang="hr-HR" dirty="0" err="1"/>
              <a:t>gifted</a:t>
            </a:r>
            <a:r>
              <a:rPr lang="hr-HR" dirty="0"/>
              <a:t> </a:t>
            </a:r>
            <a:r>
              <a:rPr lang="hr-HR" dirty="0" err="1"/>
              <a:t>and</a:t>
            </a:r>
            <a:r>
              <a:rPr lang="hr-HR" dirty="0"/>
              <a:t> </a:t>
            </a:r>
            <a:r>
              <a:rPr lang="hr-HR" dirty="0" err="1"/>
              <a:t>talented</a:t>
            </a:r>
            <a:r>
              <a:rPr lang="hr-HR" dirty="0"/>
              <a:t> </a:t>
            </a:r>
            <a:r>
              <a:rPr lang="hr-HR" dirty="0" err="1"/>
              <a:t>children</a:t>
            </a:r>
            <a:endParaRPr lang="hr-HR" dirty="0"/>
          </a:p>
        </p:txBody>
      </p:sp>
      <p:pic>
        <p:nvPicPr>
          <p:cNvPr id="1026" name="Picture 2" descr="Održane prve radionice projekta “Težimo izvrsnosti 9”">
            <a:extLst>
              <a:ext uri="{FF2B5EF4-FFF2-40B4-BE49-F238E27FC236}">
                <a16:creationId xmlns:a16="http://schemas.microsoft.com/office/drawing/2014/main" id="{A02DCF7D-6E22-4449-BF35-F5E2C62B73C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0400" y="180889"/>
            <a:ext cx="5915377" cy="2307507"/>
          </a:xfrm>
          <a:prstGeom prst="rect">
            <a:avLst/>
          </a:prstGeom>
          <a:noFill/>
          <a:extLst>
            <a:ext uri="{909E8E84-426E-40DD-AFC4-6F175D3DCCD1}">
              <a14:hiddenFill xmlns:a14="http://schemas.microsoft.com/office/drawing/2010/main">
                <a:solidFill>
                  <a:srgbClr val="FFFFFF"/>
                </a:solidFill>
              </a14:hiddenFill>
            </a:ext>
          </a:extLst>
        </p:spPr>
      </p:pic>
      <p:sp>
        <p:nvSpPr>
          <p:cNvPr id="4" name="TekstniOkvir 3">
            <a:extLst>
              <a:ext uri="{FF2B5EF4-FFF2-40B4-BE49-F238E27FC236}">
                <a16:creationId xmlns:a16="http://schemas.microsoft.com/office/drawing/2014/main" id="{69D1DD56-4300-43B1-AAC3-D0FEACAA06FA}"/>
              </a:ext>
            </a:extLst>
          </p:cNvPr>
          <p:cNvSpPr txBox="1"/>
          <p:nvPr/>
        </p:nvSpPr>
        <p:spPr>
          <a:xfrm>
            <a:off x="5463822" y="2991318"/>
            <a:ext cx="4244622" cy="1200329"/>
          </a:xfrm>
          <a:prstGeom prst="rect">
            <a:avLst/>
          </a:prstGeom>
          <a:noFill/>
        </p:spPr>
        <p:txBody>
          <a:bodyPr wrap="square" rtlCol="0">
            <a:spAutoFit/>
          </a:bodyPr>
          <a:lstStyle/>
          <a:p>
            <a:r>
              <a:rPr lang="hr-HR" sz="2400" b="1" dirty="0" err="1">
                <a:solidFill>
                  <a:srgbClr val="0070C0"/>
                </a:solidFill>
                <a:hlinkClick r:id="rId3"/>
              </a:rPr>
              <a:t>Center</a:t>
            </a:r>
            <a:r>
              <a:rPr lang="hr-HR" sz="2400" b="1" dirty="0">
                <a:solidFill>
                  <a:srgbClr val="0070C0"/>
                </a:solidFill>
                <a:hlinkClick r:id="rId3"/>
              </a:rPr>
              <a:t> </a:t>
            </a:r>
            <a:r>
              <a:rPr lang="hr-HR" sz="2400" b="1" dirty="0" err="1">
                <a:solidFill>
                  <a:srgbClr val="0070C0"/>
                </a:solidFill>
                <a:hlinkClick r:id="rId3"/>
              </a:rPr>
              <a:t>of</a:t>
            </a:r>
            <a:r>
              <a:rPr lang="hr-HR" sz="2400" b="1" dirty="0">
                <a:solidFill>
                  <a:srgbClr val="0070C0"/>
                </a:solidFill>
                <a:hlinkClick r:id="rId3"/>
              </a:rPr>
              <a:t> </a:t>
            </a:r>
            <a:r>
              <a:rPr lang="hr-HR" sz="2400" b="1" dirty="0" err="1">
                <a:solidFill>
                  <a:srgbClr val="0070C0"/>
                </a:solidFill>
                <a:hlinkClick r:id="rId3"/>
              </a:rPr>
              <a:t>excellence</a:t>
            </a:r>
            <a:r>
              <a:rPr lang="hr-HR" sz="2400" b="1" dirty="0">
                <a:solidFill>
                  <a:srgbClr val="0070C0"/>
                </a:solidFill>
                <a:hlinkClick r:id="rId3"/>
              </a:rPr>
              <a:t> for Science </a:t>
            </a:r>
            <a:r>
              <a:rPr lang="hr-HR" sz="2400" b="1" dirty="0" err="1">
                <a:solidFill>
                  <a:srgbClr val="0070C0"/>
                </a:solidFill>
                <a:hlinkClick r:id="rId3"/>
              </a:rPr>
              <a:t>in</a:t>
            </a:r>
            <a:r>
              <a:rPr lang="hr-HR" sz="2400" b="1" dirty="0">
                <a:solidFill>
                  <a:srgbClr val="0070C0"/>
                </a:solidFill>
                <a:hlinkClick r:id="rId3"/>
              </a:rPr>
              <a:t> Krapina – Zagorje </a:t>
            </a:r>
            <a:r>
              <a:rPr lang="hr-HR" sz="2400" b="1" dirty="0" err="1">
                <a:solidFill>
                  <a:srgbClr val="0070C0"/>
                </a:solidFill>
                <a:hlinkClick r:id="rId3"/>
              </a:rPr>
              <a:t>county</a:t>
            </a:r>
            <a:r>
              <a:rPr lang="hr-HR" sz="2400" b="1" dirty="0">
                <a:solidFill>
                  <a:srgbClr val="0070C0"/>
                </a:solidFill>
              </a:rPr>
              <a:t>, </a:t>
            </a:r>
            <a:r>
              <a:rPr lang="hr-HR" sz="2400" b="1" dirty="0" err="1">
                <a:solidFill>
                  <a:srgbClr val="0070C0"/>
                </a:solidFill>
              </a:rPr>
              <a:t>from</a:t>
            </a:r>
            <a:r>
              <a:rPr lang="hr-HR" sz="2400" b="1" dirty="0">
                <a:solidFill>
                  <a:srgbClr val="0070C0"/>
                </a:solidFill>
              </a:rPr>
              <a:t> 2024</a:t>
            </a:r>
          </a:p>
        </p:txBody>
      </p:sp>
      <p:pic>
        <p:nvPicPr>
          <p:cNvPr id="1028" name="Picture 4" descr="Lumen">
            <a:extLst>
              <a:ext uri="{FF2B5EF4-FFF2-40B4-BE49-F238E27FC236}">
                <a16:creationId xmlns:a16="http://schemas.microsoft.com/office/drawing/2014/main" id="{B1593530-9255-4356-8271-247FFE18A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521" y="4694569"/>
            <a:ext cx="1781175" cy="952500"/>
          </a:xfrm>
          <a:prstGeom prst="rect">
            <a:avLst/>
          </a:prstGeom>
          <a:noFill/>
          <a:extLst>
            <a:ext uri="{909E8E84-426E-40DD-AFC4-6F175D3DCCD1}">
              <a14:hiddenFill xmlns:a14="http://schemas.microsoft.com/office/drawing/2010/main">
                <a:solidFill>
                  <a:srgbClr val="FFFFFF"/>
                </a:solidFill>
              </a14:hiddenFill>
            </a:ext>
          </a:extLst>
        </p:spPr>
      </p:pic>
      <p:sp>
        <p:nvSpPr>
          <p:cNvPr id="8" name="TekstniOkvir 7">
            <a:extLst>
              <a:ext uri="{FF2B5EF4-FFF2-40B4-BE49-F238E27FC236}">
                <a16:creationId xmlns:a16="http://schemas.microsoft.com/office/drawing/2014/main" id="{551E4264-C5AA-429F-AA9B-3AB8C87B0F9A}"/>
              </a:ext>
            </a:extLst>
          </p:cNvPr>
          <p:cNvSpPr txBox="1"/>
          <p:nvPr/>
        </p:nvSpPr>
        <p:spPr>
          <a:xfrm>
            <a:off x="8157859" y="5277737"/>
            <a:ext cx="2334174" cy="369332"/>
          </a:xfrm>
          <a:prstGeom prst="rect">
            <a:avLst/>
          </a:prstGeom>
          <a:noFill/>
        </p:spPr>
        <p:txBody>
          <a:bodyPr wrap="square">
            <a:spAutoFit/>
          </a:bodyPr>
          <a:lstStyle/>
          <a:p>
            <a:r>
              <a:rPr lang="hr-HR" b="1" dirty="0">
                <a:hlinkClick r:id="rId5"/>
              </a:rPr>
              <a:t>https://lumen.kzz.hr/</a:t>
            </a:r>
            <a:r>
              <a:rPr lang="hr-HR" b="1" dirty="0"/>
              <a:t> </a:t>
            </a:r>
          </a:p>
        </p:txBody>
      </p:sp>
      <p:pic>
        <p:nvPicPr>
          <p:cNvPr id="1030" name="Picture 6">
            <a:extLst>
              <a:ext uri="{FF2B5EF4-FFF2-40B4-BE49-F238E27FC236}">
                <a16:creationId xmlns:a16="http://schemas.microsoft.com/office/drawing/2014/main" id="{ED0656F7-AB02-40BC-B8D7-68DBF2D5F5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5738" y="4694569"/>
            <a:ext cx="1948231" cy="1316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864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niOkvir 5">
            <a:extLst>
              <a:ext uri="{FF2B5EF4-FFF2-40B4-BE49-F238E27FC236}">
                <a16:creationId xmlns:a16="http://schemas.microsoft.com/office/drawing/2014/main" id="{DE543EEE-ECFF-41FA-BF06-EAE936B83BC5}"/>
              </a:ext>
            </a:extLst>
          </p:cNvPr>
          <p:cNvSpPr txBox="1"/>
          <p:nvPr/>
        </p:nvSpPr>
        <p:spPr>
          <a:xfrm>
            <a:off x="787044" y="386152"/>
            <a:ext cx="6094520" cy="461665"/>
          </a:xfrm>
          <a:prstGeom prst="rect">
            <a:avLst/>
          </a:prstGeom>
          <a:noFill/>
        </p:spPr>
        <p:txBody>
          <a:bodyPr wrap="square">
            <a:spAutoFit/>
          </a:bodyPr>
          <a:lstStyle/>
          <a:p>
            <a:pPr marL="285750" indent="-285750">
              <a:buFont typeface="Arial" panose="020B0604020202020204" pitchFamily="34" charset="0"/>
              <a:buChar char="•"/>
            </a:pPr>
            <a:r>
              <a:rPr lang="en-US" sz="2400" b="1" dirty="0">
                <a:solidFill>
                  <a:schemeClr val="accent1">
                    <a:lumMod val="50000"/>
                  </a:schemeClr>
                </a:solidFill>
              </a:rPr>
              <a:t>multi-year project "Striving for excellence„</a:t>
            </a:r>
          </a:p>
        </p:txBody>
      </p:sp>
      <p:pic>
        <p:nvPicPr>
          <p:cNvPr id="3" name="Slika 2">
            <a:extLst>
              <a:ext uri="{FF2B5EF4-FFF2-40B4-BE49-F238E27FC236}">
                <a16:creationId xmlns:a16="http://schemas.microsoft.com/office/drawing/2014/main" id="{53B31142-2FD1-4AE0-B0D1-EFFE419D5A43}"/>
              </a:ext>
            </a:extLst>
          </p:cNvPr>
          <p:cNvPicPr>
            <a:picLocks noChangeAspect="1"/>
          </p:cNvPicPr>
          <p:nvPr/>
        </p:nvPicPr>
        <p:blipFill>
          <a:blip r:embed="rId3"/>
          <a:stretch>
            <a:fillRect/>
          </a:stretch>
        </p:blipFill>
        <p:spPr>
          <a:xfrm rot="5400000">
            <a:off x="789192" y="1914210"/>
            <a:ext cx="4654171" cy="3490628"/>
          </a:xfrm>
          <a:prstGeom prst="rect">
            <a:avLst/>
          </a:prstGeom>
        </p:spPr>
      </p:pic>
      <p:pic>
        <p:nvPicPr>
          <p:cNvPr id="5" name="Slika 4">
            <a:extLst>
              <a:ext uri="{FF2B5EF4-FFF2-40B4-BE49-F238E27FC236}">
                <a16:creationId xmlns:a16="http://schemas.microsoft.com/office/drawing/2014/main" id="{4D58E00F-71FC-4717-9E22-B293CC30ED95}"/>
              </a:ext>
            </a:extLst>
          </p:cNvPr>
          <p:cNvPicPr>
            <a:picLocks noChangeAspect="1"/>
          </p:cNvPicPr>
          <p:nvPr/>
        </p:nvPicPr>
        <p:blipFill>
          <a:blip r:embed="rId4"/>
          <a:stretch>
            <a:fillRect/>
          </a:stretch>
        </p:blipFill>
        <p:spPr>
          <a:xfrm>
            <a:off x="5716902" y="2040275"/>
            <a:ext cx="5762625" cy="3238500"/>
          </a:xfrm>
          <a:prstGeom prst="rect">
            <a:avLst/>
          </a:prstGeom>
        </p:spPr>
      </p:pic>
    </p:spTree>
    <p:extLst>
      <p:ext uri="{BB962C8B-B14F-4D97-AF65-F5344CB8AC3E}">
        <p14:creationId xmlns:p14="http://schemas.microsoft.com/office/powerpoint/2010/main" val="97755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04654EBC-01DE-4D18-ACB6-05EE1E429BCF}"/>
              </a:ext>
            </a:extLst>
          </p:cNvPr>
          <p:cNvPicPr>
            <a:picLocks noChangeAspect="1"/>
          </p:cNvPicPr>
          <p:nvPr/>
        </p:nvPicPr>
        <p:blipFill>
          <a:blip r:embed="rId3"/>
          <a:stretch>
            <a:fillRect/>
          </a:stretch>
        </p:blipFill>
        <p:spPr>
          <a:xfrm>
            <a:off x="828575" y="433182"/>
            <a:ext cx="2301196" cy="3065059"/>
          </a:xfrm>
          <a:prstGeom prst="rect">
            <a:avLst/>
          </a:prstGeom>
        </p:spPr>
      </p:pic>
      <p:sp>
        <p:nvSpPr>
          <p:cNvPr id="9" name="TekstniOkvir 8">
            <a:extLst>
              <a:ext uri="{FF2B5EF4-FFF2-40B4-BE49-F238E27FC236}">
                <a16:creationId xmlns:a16="http://schemas.microsoft.com/office/drawing/2014/main" id="{B5D0C68C-4AF3-4934-8393-FB16762965B1}"/>
              </a:ext>
            </a:extLst>
          </p:cNvPr>
          <p:cNvSpPr txBox="1"/>
          <p:nvPr/>
        </p:nvSpPr>
        <p:spPr>
          <a:xfrm>
            <a:off x="3450344" y="1042981"/>
            <a:ext cx="4655078" cy="830997"/>
          </a:xfrm>
          <a:prstGeom prst="rect">
            <a:avLst/>
          </a:prstGeom>
          <a:noFill/>
        </p:spPr>
        <p:txBody>
          <a:bodyPr wrap="square">
            <a:spAutoFit/>
          </a:bodyPr>
          <a:lstStyle/>
          <a:p>
            <a:pPr marL="285750" indent="-285750">
              <a:buFont typeface="Arial" panose="020B0604020202020204" pitchFamily="34" charset="0"/>
              <a:buChar char="•"/>
            </a:pPr>
            <a:r>
              <a:rPr lang="hr-HR" sz="2400" b="1" dirty="0" err="1">
                <a:solidFill>
                  <a:schemeClr val="accent1">
                    <a:lumMod val="50000"/>
                  </a:schemeClr>
                </a:solidFill>
              </a:rPr>
              <a:t>Primary</a:t>
            </a:r>
            <a:r>
              <a:rPr lang="hr-HR" sz="2400" b="1" dirty="0">
                <a:solidFill>
                  <a:schemeClr val="accent1">
                    <a:lumMod val="50000"/>
                  </a:schemeClr>
                </a:solidFill>
              </a:rPr>
              <a:t> </a:t>
            </a:r>
            <a:r>
              <a:rPr lang="hr-HR" sz="2400" b="1" dirty="0" err="1">
                <a:solidFill>
                  <a:schemeClr val="accent1">
                    <a:lumMod val="50000"/>
                  </a:schemeClr>
                </a:solidFill>
              </a:rPr>
              <a:t>school</a:t>
            </a:r>
            <a:r>
              <a:rPr lang="hr-HR" sz="2400" b="1" dirty="0">
                <a:solidFill>
                  <a:schemeClr val="accent1">
                    <a:lumMod val="50000"/>
                  </a:schemeClr>
                </a:solidFill>
              </a:rPr>
              <a:t> Bedekovčina </a:t>
            </a:r>
            <a:r>
              <a:rPr lang="hr-HR" sz="2400" b="1" dirty="0" err="1">
                <a:solidFill>
                  <a:schemeClr val="accent1">
                    <a:lumMod val="50000"/>
                  </a:schemeClr>
                </a:solidFill>
              </a:rPr>
              <a:t>camp</a:t>
            </a:r>
            <a:endParaRPr lang="en-US" sz="2400" b="1" dirty="0">
              <a:solidFill>
                <a:schemeClr val="accent1">
                  <a:lumMod val="50000"/>
                </a:schemeClr>
              </a:solidFill>
            </a:endParaRPr>
          </a:p>
        </p:txBody>
      </p:sp>
      <p:pic>
        <p:nvPicPr>
          <p:cNvPr id="4" name="Slika 3">
            <a:extLst>
              <a:ext uri="{FF2B5EF4-FFF2-40B4-BE49-F238E27FC236}">
                <a16:creationId xmlns:a16="http://schemas.microsoft.com/office/drawing/2014/main" id="{0BA24E12-870A-406A-ABA8-03013A92EA31}"/>
              </a:ext>
            </a:extLst>
          </p:cNvPr>
          <p:cNvPicPr>
            <a:picLocks noChangeAspect="1"/>
          </p:cNvPicPr>
          <p:nvPr/>
        </p:nvPicPr>
        <p:blipFill>
          <a:blip r:embed="rId4"/>
          <a:stretch>
            <a:fillRect/>
          </a:stretch>
        </p:blipFill>
        <p:spPr>
          <a:xfrm>
            <a:off x="4375449" y="2492987"/>
            <a:ext cx="4077393" cy="3059084"/>
          </a:xfrm>
          <a:prstGeom prst="rect">
            <a:avLst/>
          </a:prstGeom>
        </p:spPr>
      </p:pic>
      <p:pic>
        <p:nvPicPr>
          <p:cNvPr id="13" name="Slika 12">
            <a:extLst>
              <a:ext uri="{FF2B5EF4-FFF2-40B4-BE49-F238E27FC236}">
                <a16:creationId xmlns:a16="http://schemas.microsoft.com/office/drawing/2014/main" id="{261B0D00-7770-42C3-B23E-4B1CEDFE04BD}"/>
              </a:ext>
            </a:extLst>
          </p:cNvPr>
          <p:cNvPicPr>
            <a:picLocks noChangeAspect="1"/>
          </p:cNvPicPr>
          <p:nvPr/>
        </p:nvPicPr>
        <p:blipFill>
          <a:blip r:embed="rId5"/>
          <a:stretch>
            <a:fillRect/>
          </a:stretch>
        </p:blipFill>
        <p:spPr>
          <a:xfrm>
            <a:off x="533467" y="3693573"/>
            <a:ext cx="3651821" cy="2731245"/>
          </a:xfrm>
          <a:prstGeom prst="rect">
            <a:avLst/>
          </a:prstGeom>
        </p:spPr>
      </p:pic>
      <p:pic>
        <p:nvPicPr>
          <p:cNvPr id="14" name="Slika 13">
            <a:extLst>
              <a:ext uri="{FF2B5EF4-FFF2-40B4-BE49-F238E27FC236}">
                <a16:creationId xmlns:a16="http://schemas.microsoft.com/office/drawing/2014/main" id="{C8A9A95E-F2BD-41CB-9D0F-07E5EECC8520}"/>
              </a:ext>
            </a:extLst>
          </p:cNvPr>
          <p:cNvPicPr>
            <a:picLocks noChangeAspect="1"/>
          </p:cNvPicPr>
          <p:nvPr/>
        </p:nvPicPr>
        <p:blipFill>
          <a:blip r:embed="rId6"/>
          <a:stretch>
            <a:fillRect/>
          </a:stretch>
        </p:blipFill>
        <p:spPr>
          <a:xfrm>
            <a:off x="8800263" y="300675"/>
            <a:ext cx="3097036" cy="4139543"/>
          </a:xfrm>
          <a:prstGeom prst="rect">
            <a:avLst/>
          </a:prstGeom>
        </p:spPr>
      </p:pic>
    </p:spTree>
    <p:extLst>
      <p:ext uri="{BB962C8B-B14F-4D97-AF65-F5344CB8AC3E}">
        <p14:creationId xmlns:p14="http://schemas.microsoft.com/office/powerpoint/2010/main" val="3915192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340C0AC-73FE-4B26-B555-A1330BA5B49A}"/>
              </a:ext>
            </a:extLst>
          </p:cNvPr>
          <p:cNvSpPr>
            <a:spLocks noGrp="1"/>
          </p:cNvSpPr>
          <p:nvPr>
            <p:ph type="title"/>
          </p:nvPr>
        </p:nvSpPr>
        <p:spPr/>
        <p:txBody>
          <a:bodyPr/>
          <a:lstStyle/>
          <a:p>
            <a:r>
              <a:rPr lang="hr-HR" dirty="0" err="1"/>
              <a:t>Impact</a:t>
            </a:r>
            <a:r>
              <a:rPr lang="hr-HR" dirty="0"/>
              <a:t> on </a:t>
            </a:r>
            <a:r>
              <a:rPr lang="hr-HR" dirty="0" err="1"/>
              <a:t>the</a:t>
            </a:r>
            <a:r>
              <a:rPr lang="hr-HR" dirty="0"/>
              <a:t> </a:t>
            </a:r>
            <a:r>
              <a:rPr lang="hr-HR" dirty="0" err="1"/>
              <a:t>county</a:t>
            </a:r>
            <a:r>
              <a:rPr lang="hr-HR" dirty="0"/>
              <a:t> </a:t>
            </a:r>
            <a:r>
              <a:rPr lang="hr-HR" dirty="0" err="1"/>
              <a:t>and</a:t>
            </a:r>
            <a:r>
              <a:rPr lang="hr-HR" dirty="0"/>
              <a:t> </a:t>
            </a:r>
            <a:r>
              <a:rPr lang="hr-HR" dirty="0" err="1"/>
              <a:t>national</a:t>
            </a:r>
            <a:r>
              <a:rPr lang="hr-HR" dirty="0"/>
              <a:t> </a:t>
            </a:r>
            <a:r>
              <a:rPr lang="hr-HR" dirty="0" err="1"/>
              <a:t>level</a:t>
            </a:r>
            <a:endParaRPr lang="hr-HR" dirty="0"/>
          </a:p>
        </p:txBody>
      </p:sp>
      <p:sp>
        <p:nvSpPr>
          <p:cNvPr id="4" name="TekstniOkvir 3">
            <a:extLst>
              <a:ext uri="{FF2B5EF4-FFF2-40B4-BE49-F238E27FC236}">
                <a16:creationId xmlns:a16="http://schemas.microsoft.com/office/drawing/2014/main" id="{E685C6F8-48FF-442E-BD72-A6B6F536846D}"/>
              </a:ext>
            </a:extLst>
          </p:cNvPr>
          <p:cNvSpPr txBox="1"/>
          <p:nvPr/>
        </p:nvSpPr>
        <p:spPr>
          <a:xfrm>
            <a:off x="4188178" y="993421"/>
            <a:ext cx="6366933" cy="5170646"/>
          </a:xfrm>
          <a:prstGeom prst="rect">
            <a:avLst/>
          </a:prstGeom>
          <a:noFill/>
        </p:spPr>
        <p:txBody>
          <a:bodyPr wrap="square" rtlCol="0">
            <a:spAutoFit/>
          </a:bodyPr>
          <a:lstStyle/>
          <a:p>
            <a:pPr marL="285750" indent="-285750">
              <a:buFont typeface="Arial" panose="020B0604020202020204" pitchFamily="34" charset="0"/>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Very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good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and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excellent</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pupils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results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on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the</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competitions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 on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county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and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national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level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informatics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school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choir</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etc</a:t>
            </a:r>
            <a:r>
              <a:rPr lang="hr-HR" sz="2400" b="1" dirty="0">
                <a:latin typeface="Calibri Light" panose="020F0302020204030204" pitchFamily="34" charset="0"/>
                <a:ea typeface="Calibri Light" panose="020F0302020204030204" pitchFamily="34" charset="0"/>
                <a:cs typeface="Calibri Light" panose="020F0302020204030204" pitchFamily="34" charset="0"/>
              </a:rPr>
              <a:t>.)</a:t>
            </a:r>
          </a:p>
          <a:p>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Excellent</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results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of</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teachers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advancement</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in</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their</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professional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area</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members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of</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different</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work</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groups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Respectfull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status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of</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the</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school</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hr-HR" sz="2400" b="1" dirty="0">
                <a:latin typeface="Calibri Light" panose="020F0302020204030204" pitchFamily="34" charset="0"/>
                <a:ea typeface="Calibri Light" panose="020F0302020204030204" pitchFamily="34" charset="0"/>
                <a:cs typeface="Calibri Light" panose="020F0302020204030204" pitchFamily="34" charset="0"/>
              </a:rPr>
              <a:t>more: </a:t>
            </a:r>
            <a:r>
              <a:rPr lang="hr-HR" sz="2400" b="1" dirty="0">
                <a:latin typeface="Calibri Light" panose="020F0302020204030204" pitchFamily="34" charset="0"/>
                <a:ea typeface="Calibri Light" panose="020F0302020204030204" pitchFamily="34" charset="0"/>
                <a:cs typeface="Calibri Light" panose="020F0302020204030204" pitchFamily="34" charset="0"/>
                <a:hlinkClick r:id="rId2"/>
              </a:rPr>
              <a:t>https://os-bedekovcina.skole.hr/</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p>
          <a:p>
            <a:pPr marL="285750" indent="-285750">
              <a:buFont typeface="Arial" panose="020B0604020202020204" pitchFamily="34" charset="0"/>
              <a:buChar char="•"/>
            </a:pP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hr-HR" dirty="0"/>
          </a:p>
        </p:txBody>
      </p:sp>
    </p:spTree>
    <p:extLst>
      <p:ext uri="{BB962C8B-B14F-4D97-AF65-F5344CB8AC3E}">
        <p14:creationId xmlns:p14="http://schemas.microsoft.com/office/powerpoint/2010/main" val="64165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sadržaja 3">
            <a:extLst>
              <a:ext uri="{FF2B5EF4-FFF2-40B4-BE49-F238E27FC236}">
                <a16:creationId xmlns:a16="http://schemas.microsoft.com/office/drawing/2014/main" id="{76128572-4F35-4085-9C0F-7F8CA420DAA5}"/>
              </a:ext>
            </a:extLst>
          </p:cNvPr>
          <p:cNvSpPr>
            <a:spLocks noGrp="1"/>
          </p:cNvSpPr>
          <p:nvPr>
            <p:ph idx="4294967295"/>
          </p:nvPr>
        </p:nvSpPr>
        <p:spPr>
          <a:xfrm>
            <a:off x="2631079" y="620833"/>
            <a:ext cx="7315200" cy="5121275"/>
          </a:xfrm>
        </p:spPr>
        <p:txBody>
          <a:bodyPr/>
          <a:lstStyle/>
          <a:p>
            <a:r>
              <a:rPr lang="hr-HR" sz="2800" dirty="0"/>
              <a:t>THANK YOU FOR YOUR ATTENTION!</a:t>
            </a:r>
          </a:p>
          <a:p>
            <a:endParaRPr lang="hr-HR" dirty="0"/>
          </a:p>
          <a:p>
            <a:endParaRPr lang="hr-HR" dirty="0"/>
          </a:p>
        </p:txBody>
      </p:sp>
      <p:pic>
        <p:nvPicPr>
          <p:cNvPr id="6" name="Slika 5">
            <a:extLst>
              <a:ext uri="{FF2B5EF4-FFF2-40B4-BE49-F238E27FC236}">
                <a16:creationId xmlns:a16="http://schemas.microsoft.com/office/drawing/2014/main" id="{9DFA3030-4402-4FA7-BDEA-18ECCFC507BB}"/>
              </a:ext>
            </a:extLst>
          </p:cNvPr>
          <p:cNvPicPr>
            <a:picLocks noChangeAspect="1"/>
          </p:cNvPicPr>
          <p:nvPr/>
        </p:nvPicPr>
        <p:blipFill>
          <a:blip r:embed="rId2"/>
          <a:stretch>
            <a:fillRect/>
          </a:stretch>
        </p:blipFill>
        <p:spPr>
          <a:xfrm>
            <a:off x="4167116" y="3526486"/>
            <a:ext cx="2554798" cy="1913855"/>
          </a:xfrm>
          <a:prstGeom prst="rect">
            <a:avLst/>
          </a:prstGeom>
        </p:spPr>
      </p:pic>
    </p:spTree>
    <p:extLst>
      <p:ext uri="{BB962C8B-B14F-4D97-AF65-F5344CB8AC3E}">
        <p14:creationId xmlns:p14="http://schemas.microsoft.com/office/powerpoint/2010/main" val="120684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03AA82E-8C97-41AC-B200-510FDF98FB5A}"/>
              </a:ext>
            </a:extLst>
          </p:cNvPr>
          <p:cNvSpPr>
            <a:spLocks noGrp="1"/>
          </p:cNvSpPr>
          <p:nvPr>
            <p:ph type="title"/>
          </p:nvPr>
        </p:nvSpPr>
        <p:spPr/>
        <p:txBody>
          <a:bodyPr/>
          <a:lstStyle/>
          <a:p>
            <a:r>
              <a:rPr kumimoji="0" lang="hr-HR" sz="2900" b="1" i="0" u="none" strike="noStrike" kern="1200" cap="none" spc="0" normalizeH="0" baseline="0" noProof="0" dirty="0">
                <a:ln>
                  <a:noFill/>
                </a:ln>
                <a:solidFill>
                  <a:prstClr val="black"/>
                </a:solidFill>
                <a:effectLst/>
                <a:uLnTx/>
                <a:uFillTx/>
                <a:latin typeface="Calibri Light" panose="020F0302020204030204"/>
                <a:ea typeface="+mj-ea"/>
                <a:cs typeface="+mj-cs"/>
              </a:rPr>
              <a:t>Krapina – Zagorje </a:t>
            </a:r>
            <a:r>
              <a:rPr kumimoji="0" lang="hr-HR" sz="2900" b="1" i="0" u="none" strike="noStrike" kern="1200" cap="none" spc="0" normalizeH="0" baseline="0" noProof="0" dirty="0" err="1">
                <a:ln>
                  <a:noFill/>
                </a:ln>
                <a:solidFill>
                  <a:prstClr val="black"/>
                </a:solidFill>
                <a:effectLst/>
                <a:uLnTx/>
                <a:uFillTx/>
                <a:latin typeface="Calibri Light" panose="020F0302020204030204"/>
                <a:ea typeface="+mj-ea"/>
                <a:cs typeface="+mj-cs"/>
              </a:rPr>
              <a:t>county</a:t>
            </a:r>
            <a:br>
              <a:rPr kumimoji="0" lang="hr-HR" sz="29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hr-HR" sz="2900" b="1" i="0" u="none" strike="noStrike" kern="1200" cap="none" spc="0" normalizeH="0" baseline="0" noProof="0" dirty="0">
                <a:ln>
                  <a:noFill/>
                </a:ln>
                <a:solidFill>
                  <a:prstClr val="black"/>
                </a:solidFill>
                <a:effectLst/>
                <a:uLnTx/>
                <a:uFillTx/>
                <a:latin typeface="Calibri Light" panose="020F0302020204030204"/>
                <a:ea typeface="+mj-ea"/>
                <a:cs typeface="+mj-cs"/>
              </a:rPr>
              <a:t>Croatia</a:t>
            </a:r>
            <a:br>
              <a:rPr kumimoji="0" lang="hr-HR" sz="29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29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hr-HR" sz="2900" b="1" i="0" u="none" strike="noStrike" kern="1200" cap="none" spc="0" normalizeH="0" baseline="0" noProof="0" dirty="0">
                <a:ln>
                  <a:noFill/>
                </a:ln>
                <a:solidFill>
                  <a:schemeClr val="bg1"/>
                </a:solidFill>
                <a:effectLst/>
                <a:uLnTx/>
                <a:uFillTx/>
                <a:latin typeface="Calibri Light" panose="020F0302020204030204"/>
                <a:ea typeface="+mj-ea"/>
                <a:cs typeface="+mj-cs"/>
              </a:rPr>
              <a:t>Krapinsko – zagorska županija,</a:t>
            </a:r>
            <a:br>
              <a:rPr kumimoji="0" lang="hr-HR" sz="2900" b="1"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hr-HR" sz="2900" b="1" i="0" u="none" strike="noStrike" kern="1200" cap="none" spc="0" normalizeH="0" baseline="0" noProof="0" dirty="0">
                <a:ln>
                  <a:noFill/>
                </a:ln>
                <a:solidFill>
                  <a:schemeClr val="bg1"/>
                </a:solidFill>
                <a:effectLst/>
                <a:uLnTx/>
                <a:uFillTx/>
                <a:latin typeface="Calibri Light" panose="020F0302020204030204"/>
                <a:ea typeface="+mj-ea"/>
                <a:cs typeface="+mj-cs"/>
              </a:rPr>
              <a:t>Republika Hrvatska</a:t>
            </a:r>
            <a:endParaRPr lang="hr-HR" dirty="0"/>
          </a:p>
        </p:txBody>
      </p:sp>
      <p:pic>
        <p:nvPicPr>
          <p:cNvPr id="3074" name="Picture 2">
            <a:extLst>
              <a:ext uri="{FF2B5EF4-FFF2-40B4-BE49-F238E27FC236}">
                <a16:creationId xmlns:a16="http://schemas.microsoft.com/office/drawing/2014/main" id="{243ED8BE-4C9C-4A8D-9688-34635D59A1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0224" y="1123837"/>
            <a:ext cx="1225872" cy="15855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4F7A5C1F-D42E-4603-9051-7562582472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141" y="744599"/>
            <a:ext cx="4587297" cy="44482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JKA NA DLANU&quot; - Službene stranice Grada Zlatara">
            <a:extLst>
              <a:ext uri="{FF2B5EF4-FFF2-40B4-BE49-F238E27FC236}">
                <a16:creationId xmlns:a16="http://schemas.microsoft.com/office/drawing/2014/main" id="{B1E15548-D8F9-4D02-A222-AA473E83C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6483" y="4207385"/>
            <a:ext cx="2947482" cy="1569438"/>
          </a:xfrm>
          <a:prstGeom prst="rect">
            <a:avLst/>
          </a:prstGeom>
          <a:noFill/>
          <a:extLst>
            <a:ext uri="{909E8E84-426E-40DD-AFC4-6F175D3DCCD1}">
              <a14:hiddenFill xmlns:a14="http://schemas.microsoft.com/office/drawing/2010/main">
                <a:solidFill>
                  <a:srgbClr val="FFFFFF"/>
                </a:solidFill>
              </a14:hiddenFill>
            </a:ext>
          </a:extLst>
        </p:spPr>
      </p:pic>
      <p:sp>
        <p:nvSpPr>
          <p:cNvPr id="9" name="TekstniOkvir 8">
            <a:extLst>
              <a:ext uri="{FF2B5EF4-FFF2-40B4-BE49-F238E27FC236}">
                <a16:creationId xmlns:a16="http://schemas.microsoft.com/office/drawing/2014/main" id="{F524EB2C-B001-4351-9327-BC2FE869DECB}"/>
              </a:ext>
            </a:extLst>
          </p:cNvPr>
          <p:cNvSpPr txBox="1"/>
          <p:nvPr/>
        </p:nvSpPr>
        <p:spPr>
          <a:xfrm>
            <a:off x="90310" y="6299201"/>
            <a:ext cx="5381977" cy="261610"/>
          </a:xfrm>
          <a:prstGeom prst="rect">
            <a:avLst/>
          </a:prstGeom>
          <a:noFill/>
        </p:spPr>
        <p:txBody>
          <a:bodyPr wrap="square">
            <a:spAutoFit/>
          </a:bodyPr>
          <a:lstStyle/>
          <a:p>
            <a:r>
              <a:rPr lang="hr-HR" sz="1100" dirty="0">
                <a:hlinkClick r:id="rId5"/>
              </a:rPr>
              <a:t>https://hr.wikipedia.org/wiki/Krapinsko-zagorska_%C5%BEupanija</a:t>
            </a:r>
            <a:r>
              <a:rPr lang="hr-HR" sz="1100" dirty="0"/>
              <a:t> </a:t>
            </a:r>
          </a:p>
        </p:txBody>
      </p:sp>
      <p:sp>
        <p:nvSpPr>
          <p:cNvPr id="11" name="TekstniOkvir 10">
            <a:extLst>
              <a:ext uri="{FF2B5EF4-FFF2-40B4-BE49-F238E27FC236}">
                <a16:creationId xmlns:a16="http://schemas.microsoft.com/office/drawing/2014/main" id="{8B1B7E83-CB29-49DF-BF11-E3CA4680BE8E}"/>
              </a:ext>
            </a:extLst>
          </p:cNvPr>
          <p:cNvSpPr txBox="1"/>
          <p:nvPr/>
        </p:nvSpPr>
        <p:spPr>
          <a:xfrm>
            <a:off x="5861755" y="6245340"/>
            <a:ext cx="6101644" cy="276999"/>
          </a:xfrm>
          <a:prstGeom prst="rect">
            <a:avLst/>
          </a:prstGeom>
          <a:noFill/>
        </p:spPr>
        <p:txBody>
          <a:bodyPr wrap="square">
            <a:spAutoFit/>
          </a:bodyPr>
          <a:lstStyle/>
          <a:p>
            <a:r>
              <a:rPr lang="hr-HR" sz="1200" dirty="0">
                <a:hlinkClick r:id="rId6"/>
              </a:rPr>
              <a:t>https://kzz.hr/fotogalerija/obiljezja-zupanije-zgrada/</a:t>
            </a:r>
            <a:r>
              <a:rPr lang="hr-HR" sz="1200" dirty="0"/>
              <a:t> </a:t>
            </a:r>
          </a:p>
        </p:txBody>
      </p:sp>
    </p:spTree>
    <p:extLst>
      <p:ext uri="{BB962C8B-B14F-4D97-AF65-F5344CB8AC3E}">
        <p14:creationId xmlns:p14="http://schemas.microsoft.com/office/powerpoint/2010/main" val="265888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0B22450-33D2-45BA-A7B6-9553EC00CD34}"/>
              </a:ext>
            </a:extLst>
          </p:cNvPr>
          <p:cNvSpPr>
            <a:spLocks noGrp="1"/>
          </p:cNvSpPr>
          <p:nvPr>
            <p:ph type="title"/>
          </p:nvPr>
        </p:nvSpPr>
        <p:spPr>
          <a:xfrm>
            <a:off x="392598" y="1588895"/>
            <a:ext cx="2682192" cy="5085675"/>
          </a:xfrm>
        </p:spPr>
        <p:txBody>
          <a:bodyPr>
            <a:normAutofit fontScale="90000"/>
          </a:bodyPr>
          <a:lstStyle/>
          <a:p>
            <a:r>
              <a:rPr kumimoji="0" lang="hr-HR" sz="3200" b="1" i="0" u="none" strike="noStrike" kern="1200" cap="none" spc="0" normalizeH="0" baseline="0" noProof="0" dirty="0" err="1">
                <a:ln>
                  <a:noFill/>
                </a:ln>
                <a:solidFill>
                  <a:prstClr val="black"/>
                </a:solidFill>
                <a:effectLst/>
                <a:uLnTx/>
                <a:uFillTx/>
                <a:latin typeface="Calibri Light" panose="020F0302020204030204"/>
                <a:ea typeface="+mj-ea"/>
                <a:cs typeface="+mj-cs"/>
              </a:rPr>
              <a:t>Primary</a:t>
            </a:r>
            <a: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t> </a:t>
            </a:r>
            <a:r>
              <a:rPr kumimoji="0" lang="hr-HR" sz="3200" b="1" i="0" u="none" strike="noStrike" kern="1200" cap="none" spc="0" normalizeH="0" baseline="0" noProof="0" dirty="0" err="1">
                <a:ln>
                  <a:noFill/>
                </a:ln>
                <a:solidFill>
                  <a:prstClr val="black"/>
                </a:solidFill>
                <a:effectLst/>
                <a:uLnTx/>
                <a:uFillTx/>
                <a:latin typeface="Calibri Light" panose="020F0302020204030204"/>
                <a:ea typeface="+mj-ea"/>
                <a:cs typeface="+mj-cs"/>
              </a:rPr>
              <a:t>school</a:t>
            </a:r>
            <a: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t> Bedekovčina</a:t>
            </a: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0" lang="hr-HR" sz="3200" b="1" i="0" u="none" strike="noStrike" kern="1200" cap="none" spc="0" normalizeH="0" baseline="0" noProof="0" dirty="0">
                <a:ln>
                  <a:noFill/>
                </a:ln>
                <a:solidFill>
                  <a:schemeClr val="bg1"/>
                </a:solidFill>
                <a:effectLst/>
                <a:uLnTx/>
                <a:uFillTx/>
                <a:latin typeface="Calibri Light" panose="020F0302020204030204"/>
                <a:ea typeface="+mj-ea"/>
                <a:cs typeface="+mj-cs"/>
              </a:rPr>
              <a:t>Osnovna škola Bedekovčina</a:t>
            </a:r>
            <a:br>
              <a:rPr kumimoji="0" lang="hr-HR" sz="3200" b="1" i="0" u="none" strike="noStrike" kern="1200" cap="none" spc="0" normalizeH="0" baseline="0" noProof="0" dirty="0">
                <a:ln>
                  <a:noFill/>
                </a:ln>
                <a:solidFill>
                  <a:schemeClr val="bg1"/>
                </a:solidFill>
                <a:effectLst/>
                <a:uLnTx/>
                <a:uFillTx/>
                <a:latin typeface="Calibri Light" panose="020F0302020204030204"/>
                <a:ea typeface="+mj-ea"/>
                <a:cs typeface="+mj-cs"/>
              </a:rPr>
            </a:br>
            <a: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t>1842. – 2025.</a:t>
            </a: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hr-HR" sz="32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lang="hr-HR" sz="3200" b="1" dirty="0"/>
          </a:p>
        </p:txBody>
      </p:sp>
      <p:pic>
        <p:nvPicPr>
          <p:cNvPr id="10" name="Rezervirano mjesto sadržaja 9">
            <a:extLst>
              <a:ext uri="{FF2B5EF4-FFF2-40B4-BE49-F238E27FC236}">
                <a16:creationId xmlns:a16="http://schemas.microsoft.com/office/drawing/2014/main" id="{A32CEAB1-DF9B-4F53-BDA2-7413F46C1574}"/>
              </a:ext>
            </a:extLst>
          </p:cNvPr>
          <p:cNvPicPr>
            <a:picLocks noGrp="1" noChangeAspect="1"/>
          </p:cNvPicPr>
          <p:nvPr>
            <p:ph idx="1"/>
          </p:nvPr>
        </p:nvPicPr>
        <p:blipFill>
          <a:blip r:embed="rId2"/>
          <a:stretch>
            <a:fillRect/>
          </a:stretch>
        </p:blipFill>
        <p:spPr>
          <a:xfrm>
            <a:off x="6513690" y="2083910"/>
            <a:ext cx="5508806" cy="4442230"/>
          </a:xfrm>
          <a:prstGeom prst="rect">
            <a:avLst/>
          </a:prstGeom>
        </p:spPr>
      </p:pic>
      <p:pic>
        <p:nvPicPr>
          <p:cNvPr id="8" name="Picture 3" descr="large_img_7090.jpg">
            <a:extLst>
              <a:ext uri="{FF2B5EF4-FFF2-40B4-BE49-F238E27FC236}">
                <a16:creationId xmlns:a16="http://schemas.microsoft.com/office/drawing/2014/main" id="{271513AD-3122-45B4-A2F5-B91D6B06508D}"/>
              </a:ext>
            </a:extLst>
          </p:cNvPr>
          <p:cNvPicPr>
            <a:picLocks noChangeAspect="1"/>
          </p:cNvPicPr>
          <p:nvPr/>
        </p:nvPicPr>
        <p:blipFill>
          <a:blip r:embed="rId3" cstate="print"/>
          <a:stretch>
            <a:fillRect/>
          </a:stretch>
        </p:blipFill>
        <p:spPr>
          <a:xfrm>
            <a:off x="3987383" y="502324"/>
            <a:ext cx="3902232" cy="2926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TekstniOkvir 2">
            <a:extLst>
              <a:ext uri="{FF2B5EF4-FFF2-40B4-BE49-F238E27FC236}">
                <a16:creationId xmlns:a16="http://schemas.microsoft.com/office/drawing/2014/main" id="{31699A26-283E-4167-95BB-32E13A24A69C}"/>
              </a:ext>
            </a:extLst>
          </p:cNvPr>
          <p:cNvSpPr txBox="1"/>
          <p:nvPr/>
        </p:nvSpPr>
        <p:spPr>
          <a:xfrm>
            <a:off x="8421512" y="832966"/>
            <a:ext cx="2765778" cy="954107"/>
          </a:xfrm>
          <a:prstGeom prst="rect">
            <a:avLst/>
          </a:prstGeom>
          <a:noFill/>
        </p:spPr>
        <p:txBody>
          <a:bodyPr wrap="square" rtlCol="0">
            <a:spAutoFit/>
          </a:bodyPr>
          <a:lstStyle/>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main</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b="1" dirty="0" err="1">
                <a:latin typeface="Calibri Light" panose="020F0302020204030204" pitchFamily="34" charset="0"/>
                <a:ea typeface="Calibri Light" panose="020F0302020204030204" pitchFamily="34" charset="0"/>
                <a:cs typeface="Calibri Light" panose="020F0302020204030204" pitchFamily="34" charset="0"/>
              </a:rPr>
              <a:t>building</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b="1" dirty="0" err="1">
                <a:latin typeface="Calibri Light" panose="020F0302020204030204" pitchFamily="34" charset="0"/>
                <a:ea typeface="Calibri Light" panose="020F0302020204030204" pitchFamily="34" charset="0"/>
                <a:cs typeface="Calibri Light" panose="020F0302020204030204" pitchFamily="34" charset="0"/>
              </a:rPr>
              <a:t>in</a:t>
            </a:r>
            <a:r>
              <a:rPr lang="hr-HR" sz="2800" b="1" dirty="0">
                <a:latin typeface="Calibri Light" panose="020F0302020204030204" pitchFamily="34" charset="0"/>
                <a:ea typeface="Calibri Light" panose="020F0302020204030204" pitchFamily="34" charset="0"/>
                <a:cs typeface="Calibri Light" panose="020F0302020204030204" pitchFamily="34" charset="0"/>
              </a:rPr>
              <a:t> Bedekovčina</a:t>
            </a:r>
          </a:p>
        </p:txBody>
      </p:sp>
      <p:sp>
        <p:nvSpPr>
          <p:cNvPr id="5" name="TekstniOkvir 4">
            <a:extLst>
              <a:ext uri="{FF2B5EF4-FFF2-40B4-BE49-F238E27FC236}">
                <a16:creationId xmlns:a16="http://schemas.microsoft.com/office/drawing/2014/main" id="{A4068852-64D2-4210-A835-7D928E22E006}"/>
              </a:ext>
            </a:extLst>
          </p:cNvPr>
          <p:cNvSpPr txBox="1"/>
          <p:nvPr/>
        </p:nvSpPr>
        <p:spPr>
          <a:xfrm>
            <a:off x="3987383" y="4131733"/>
            <a:ext cx="2526307" cy="954107"/>
          </a:xfrm>
          <a:prstGeom prst="rect">
            <a:avLst/>
          </a:prstGeom>
          <a:noFill/>
        </p:spPr>
        <p:txBody>
          <a:bodyPr wrap="square" rtlCol="0">
            <a:spAutoFit/>
          </a:bodyPr>
          <a:lstStyle/>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around</a:t>
            </a:r>
            <a:r>
              <a:rPr lang="hr-HR" sz="2800" b="1" dirty="0">
                <a:latin typeface="Calibri Light" panose="020F0302020204030204" pitchFamily="34" charset="0"/>
                <a:ea typeface="Calibri Light" panose="020F0302020204030204" pitchFamily="34" charset="0"/>
                <a:cs typeface="Calibri Light" panose="020F0302020204030204" pitchFamily="34" charset="0"/>
              </a:rPr>
              <a:t> 360 - 370 </a:t>
            </a:r>
            <a:r>
              <a:rPr lang="hr-HR" sz="2800" b="1" dirty="0" err="1">
                <a:latin typeface="Calibri Light" panose="020F0302020204030204" pitchFamily="34" charset="0"/>
                <a:ea typeface="Calibri Light" panose="020F0302020204030204" pitchFamily="34" charset="0"/>
                <a:cs typeface="Calibri Light" panose="020F0302020204030204" pitchFamily="34" charset="0"/>
              </a:rPr>
              <a:t>pupils</a:t>
            </a:r>
            <a:endParaRPr lang="hr-HR" sz="28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7" name="Slika 6">
            <a:extLst>
              <a:ext uri="{FF2B5EF4-FFF2-40B4-BE49-F238E27FC236}">
                <a16:creationId xmlns:a16="http://schemas.microsoft.com/office/drawing/2014/main" id="{6BC82FB5-90F6-4BF3-8206-67B3FAC6D33A}"/>
              </a:ext>
            </a:extLst>
          </p:cNvPr>
          <p:cNvPicPr>
            <a:picLocks noChangeAspect="1"/>
          </p:cNvPicPr>
          <p:nvPr/>
        </p:nvPicPr>
        <p:blipFill>
          <a:blip r:embed="rId4"/>
          <a:stretch>
            <a:fillRect/>
          </a:stretch>
        </p:blipFill>
        <p:spPr>
          <a:xfrm>
            <a:off x="831258" y="4784052"/>
            <a:ext cx="1261981" cy="1511939"/>
          </a:xfrm>
          <a:prstGeom prst="rect">
            <a:avLst/>
          </a:prstGeom>
        </p:spPr>
      </p:pic>
    </p:spTree>
    <p:extLst>
      <p:ext uri="{BB962C8B-B14F-4D97-AF65-F5344CB8AC3E}">
        <p14:creationId xmlns:p14="http://schemas.microsoft.com/office/powerpoint/2010/main" val="2015527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slov 9">
            <a:extLst>
              <a:ext uri="{FF2B5EF4-FFF2-40B4-BE49-F238E27FC236}">
                <a16:creationId xmlns:a16="http://schemas.microsoft.com/office/drawing/2014/main" id="{5FE0477C-6791-4364-849A-EF4E709A2B7C}"/>
              </a:ext>
            </a:extLst>
          </p:cNvPr>
          <p:cNvSpPr>
            <a:spLocks noGrp="1"/>
          </p:cNvSpPr>
          <p:nvPr>
            <p:ph type="title"/>
          </p:nvPr>
        </p:nvSpPr>
        <p:spPr/>
        <p:txBody>
          <a:bodyPr/>
          <a:lstStyle/>
          <a:p>
            <a:r>
              <a:rPr lang="hr-HR" dirty="0" err="1"/>
              <a:t>Outdoor</a:t>
            </a:r>
            <a:r>
              <a:rPr lang="hr-HR" dirty="0"/>
              <a:t> </a:t>
            </a:r>
            <a:r>
              <a:rPr lang="hr-HR" dirty="0" err="1"/>
              <a:t>classroom</a:t>
            </a:r>
            <a:br>
              <a:rPr lang="hr-HR" dirty="0"/>
            </a:br>
            <a:r>
              <a:rPr lang="hr-HR" dirty="0"/>
              <a:t>(</a:t>
            </a:r>
            <a:r>
              <a:rPr lang="hr-HR" dirty="0" err="1"/>
              <a:t>by</a:t>
            </a:r>
            <a:r>
              <a:rPr lang="hr-HR" dirty="0"/>
              <a:t> </a:t>
            </a:r>
            <a:r>
              <a:rPr lang="hr-HR" dirty="0" err="1"/>
              <a:t>the</a:t>
            </a:r>
            <a:r>
              <a:rPr lang="hr-HR" dirty="0"/>
              <a:t> </a:t>
            </a:r>
            <a:r>
              <a:rPr lang="hr-HR" dirty="0" err="1"/>
              <a:t>main</a:t>
            </a:r>
            <a:r>
              <a:rPr lang="hr-HR" dirty="0"/>
              <a:t> </a:t>
            </a:r>
            <a:r>
              <a:rPr lang="hr-HR" dirty="0" err="1"/>
              <a:t>building</a:t>
            </a:r>
            <a:r>
              <a:rPr lang="hr-HR" dirty="0"/>
              <a:t>)</a:t>
            </a:r>
          </a:p>
        </p:txBody>
      </p:sp>
      <p:pic>
        <p:nvPicPr>
          <p:cNvPr id="9" name="Rezervirano mjesto sadržaja 8">
            <a:extLst>
              <a:ext uri="{FF2B5EF4-FFF2-40B4-BE49-F238E27FC236}">
                <a16:creationId xmlns:a16="http://schemas.microsoft.com/office/drawing/2014/main" id="{340E1618-79A0-483D-8AA7-6C537B3C32F5}"/>
              </a:ext>
            </a:extLst>
          </p:cNvPr>
          <p:cNvPicPr>
            <a:picLocks noGrp="1" noChangeAspect="1"/>
          </p:cNvPicPr>
          <p:nvPr>
            <p:ph sz="half" idx="4294967295"/>
          </p:nvPr>
        </p:nvPicPr>
        <p:blipFill>
          <a:blip r:embed="rId2"/>
          <a:stretch>
            <a:fillRect/>
          </a:stretch>
        </p:blipFill>
        <p:spPr>
          <a:xfrm>
            <a:off x="3175089" y="337308"/>
            <a:ext cx="8763992" cy="6345713"/>
          </a:xfrm>
          <a:prstGeom prst="rect">
            <a:avLst/>
          </a:prstGeom>
        </p:spPr>
      </p:pic>
    </p:spTree>
    <p:extLst>
      <p:ext uri="{BB962C8B-B14F-4D97-AF65-F5344CB8AC3E}">
        <p14:creationId xmlns:p14="http://schemas.microsoft.com/office/powerpoint/2010/main" val="389745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34907C-75A1-497F-AEE3-4CA0A66199C4}"/>
              </a:ext>
            </a:extLst>
          </p:cNvPr>
          <p:cNvSpPr>
            <a:spLocks noGrp="1"/>
          </p:cNvSpPr>
          <p:nvPr>
            <p:ph type="title"/>
          </p:nvPr>
        </p:nvSpPr>
        <p:spPr/>
        <p:txBody>
          <a:bodyPr/>
          <a:lstStyle/>
          <a:p>
            <a:r>
              <a:rPr lang="hr-HR" dirty="0" err="1">
                <a:solidFill>
                  <a:schemeClr val="tx1"/>
                </a:solidFill>
              </a:rPr>
              <a:t>Secondary</a:t>
            </a:r>
            <a:r>
              <a:rPr lang="hr-HR" dirty="0">
                <a:solidFill>
                  <a:schemeClr val="tx1"/>
                </a:solidFill>
              </a:rPr>
              <a:t> </a:t>
            </a:r>
            <a:r>
              <a:rPr lang="hr-HR" dirty="0" err="1">
                <a:solidFill>
                  <a:schemeClr val="tx1"/>
                </a:solidFill>
              </a:rPr>
              <a:t>building</a:t>
            </a:r>
            <a:r>
              <a:rPr lang="hr-HR" dirty="0">
                <a:solidFill>
                  <a:schemeClr val="tx1"/>
                </a:solidFill>
              </a:rPr>
              <a:t> </a:t>
            </a:r>
            <a:r>
              <a:rPr lang="hr-HR" dirty="0" err="1">
                <a:solidFill>
                  <a:schemeClr val="tx1"/>
                </a:solidFill>
              </a:rPr>
              <a:t>in</a:t>
            </a:r>
            <a:r>
              <a:rPr lang="hr-HR" dirty="0">
                <a:solidFill>
                  <a:schemeClr val="tx1"/>
                </a:solidFill>
              </a:rPr>
              <a:t> </a:t>
            </a:r>
            <a:r>
              <a:rPr lang="hr-HR" dirty="0" err="1">
                <a:solidFill>
                  <a:schemeClr val="tx1"/>
                </a:solidFill>
              </a:rPr>
              <a:t>Poznanovec</a:t>
            </a:r>
            <a:br>
              <a:rPr lang="hr-HR" dirty="0">
                <a:solidFill>
                  <a:schemeClr val="tx1"/>
                </a:solidFill>
              </a:rPr>
            </a:br>
            <a:br>
              <a:rPr lang="hr-HR" dirty="0">
                <a:solidFill>
                  <a:schemeClr val="tx1"/>
                </a:solidFill>
              </a:rPr>
            </a:br>
            <a:r>
              <a:rPr lang="hr-HR" dirty="0"/>
              <a:t>Područna škola </a:t>
            </a:r>
            <a:r>
              <a:rPr lang="hr-HR" dirty="0" err="1"/>
              <a:t>Poznanovec</a:t>
            </a:r>
            <a:br>
              <a:rPr lang="hr-HR" dirty="0"/>
            </a:br>
            <a:br>
              <a:rPr lang="hr-HR" dirty="0"/>
            </a:br>
            <a:endParaRPr lang="hr-HR" dirty="0">
              <a:solidFill>
                <a:schemeClr val="tx1"/>
              </a:solidFill>
            </a:endParaRPr>
          </a:p>
        </p:txBody>
      </p:sp>
      <p:pic>
        <p:nvPicPr>
          <p:cNvPr id="4" name="Rezervirano mjesto sadržaja 3">
            <a:extLst>
              <a:ext uri="{FF2B5EF4-FFF2-40B4-BE49-F238E27FC236}">
                <a16:creationId xmlns:a16="http://schemas.microsoft.com/office/drawing/2014/main" id="{6D8C4F91-3552-4B53-8023-3FF16366BF8D}"/>
              </a:ext>
            </a:extLst>
          </p:cNvPr>
          <p:cNvPicPr>
            <a:picLocks noGrp="1" noChangeAspect="1"/>
          </p:cNvPicPr>
          <p:nvPr>
            <p:ph idx="1"/>
          </p:nvPr>
        </p:nvPicPr>
        <p:blipFill>
          <a:blip r:embed="rId2"/>
          <a:stretch>
            <a:fillRect/>
          </a:stretch>
        </p:blipFill>
        <p:spPr>
          <a:xfrm>
            <a:off x="6287042" y="299750"/>
            <a:ext cx="5687068" cy="4486740"/>
          </a:xfrm>
          <a:prstGeom prst="rect">
            <a:avLst/>
          </a:prstGeom>
        </p:spPr>
      </p:pic>
      <p:sp>
        <p:nvSpPr>
          <p:cNvPr id="5" name="TekstniOkvir 4">
            <a:extLst>
              <a:ext uri="{FF2B5EF4-FFF2-40B4-BE49-F238E27FC236}">
                <a16:creationId xmlns:a16="http://schemas.microsoft.com/office/drawing/2014/main" id="{6580D7F6-C874-4FD8-B97A-2E2EBFE7FAE5}"/>
              </a:ext>
            </a:extLst>
          </p:cNvPr>
          <p:cNvSpPr txBox="1"/>
          <p:nvPr/>
        </p:nvSpPr>
        <p:spPr>
          <a:xfrm>
            <a:off x="3866443" y="3962400"/>
            <a:ext cx="2753620" cy="2308324"/>
          </a:xfrm>
          <a:prstGeom prst="rect">
            <a:avLst/>
          </a:prstGeom>
          <a:noFill/>
        </p:spPr>
        <p:txBody>
          <a:bodyPr wrap="square" rtlCol="0">
            <a:spAutoFit/>
          </a:bodyPr>
          <a:lstStyle/>
          <a:p>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2,5 km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away</a:t>
            </a:r>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from</a:t>
            </a:r>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the</a:t>
            </a:r>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main</a:t>
            </a:r>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building</a:t>
            </a:r>
            <a:endPar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b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br>
            <a:r>
              <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40 – 50 </a:t>
            </a:r>
            <a:r>
              <a:rPr kumimoji="0" lang="hr-HR" sz="2400" b="1" i="0" u="none" strike="noStrike" kern="1200" cap="none" spc="-60" normalizeH="0" baseline="0" noProof="0" dirty="0" err="1">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rPr>
              <a:t>pupils</a:t>
            </a:r>
            <a:endParaRPr kumimoji="0" lang="hr-HR" sz="2400" b="1" i="0" u="none" strike="noStrike" kern="1200" cap="none" spc="-60" normalizeH="0" baseline="0" noProof="0" dirty="0">
              <a:ln>
                <a:noFill/>
              </a:ln>
              <a:solidFill>
                <a:srgbClr val="000000"/>
              </a:solidFill>
              <a:effectLst/>
              <a:uLnTx/>
              <a:uFillTx/>
              <a:latin typeface="Calibri Light" panose="020F0302020204030204" pitchFamily="34" charset="0"/>
              <a:ea typeface="Calibri Light" panose="020F0302020204030204" pitchFamily="34" charset="0"/>
              <a:cs typeface="Calibri Light" panose="020F0302020204030204" pitchFamily="34" charset="0"/>
            </a:endParaRPr>
          </a:p>
          <a:p>
            <a:endParaRPr lang="hr-HR" sz="2400" b="1" spc="-6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endParaRPr>
          </a:p>
          <a:p>
            <a:r>
              <a:rPr lang="hr-HR" sz="2400" b="1" spc="-6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new</a:t>
            </a:r>
            <a:r>
              <a:rPr lang="hr-HR" sz="2400" b="1" spc="-6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 </a:t>
            </a:r>
            <a:r>
              <a:rPr lang="hr-HR" sz="2400" b="1" spc="-60" dirty="0" err="1">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construction</a:t>
            </a:r>
            <a:r>
              <a:rPr lang="hr-HR" sz="2400" b="1" spc="-6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11138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F6FB55-507A-45EB-B006-E9EF1EC68ECE}"/>
              </a:ext>
            </a:extLst>
          </p:cNvPr>
          <p:cNvSpPr>
            <a:spLocks noGrp="1"/>
          </p:cNvSpPr>
          <p:nvPr>
            <p:ph type="title"/>
          </p:nvPr>
        </p:nvSpPr>
        <p:spPr/>
        <p:txBody>
          <a:bodyPr/>
          <a:lstStyle/>
          <a:p>
            <a:r>
              <a:rPr lang="hr-HR" dirty="0" err="1"/>
              <a:t>People</a:t>
            </a:r>
            <a:r>
              <a:rPr lang="hr-HR" dirty="0"/>
              <a:t> </a:t>
            </a:r>
            <a:r>
              <a:rPr lang="hr-HR" dirty="0" err="1"/>
              <a:t>and</a:t>
            </a:r>
            <a:r>
              <a:rPr lang="hr-HR" dirty="0"/>
              <a:t> </a:t>
            </a:r>
            <a:r>
              <a:rPr lang="hr-HR" dirty="0" err="1"/>
              <a:t>classes</a:t>
            </a:r>
            <a:endParaRPr lang="hr-HR" dirty="0"/>
          </a:p>
        </p:txBody>
      </p:sp>
      <p:sp>
        <p:nvSpPr>
          <p:cNvPr id="6" name="TekstniOkvir 5">
            <a:extLst>
              <a:ext uri="{FF2B5EF4-FFF2-40B4-BE49-F238E27FC236}">
                <a16:creationId xmlns:a16="http://schemas.microsoft.com/office/drawing/2014/main" id="{733D3BE6-0349-4C41-8C04-F65B2AA45E51}"/>
              </a:ext>
            </a:extLst>
          </p:cNvPr>
          <p:cNvSpPr txBox="1"/>
          <p:nvPr/>
        </p:nvSpPr>
        <p:spPr>
          <a:xfrm>
            <a:off x="3984978" y="948267"/>
            <a:ext cx="7066844" cy="6124754"/>
          </a:xfrm>
          <a:prstGeom prst="rect">
            <a:avLst/>
          </a:prstGeom>
          <a:noFill/>
        </p:spPr>
        <p:txBody>
          <a:bodyPr wrap="square" rtlCol="0">
            <a:spAutoFit/>
          </a:bodyPr>
          <a:lstStyle/>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classes</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a:latin typeface="Calibri Light" panose="020F0302020204030204" pitchFamily="34" charset="0"/>
                <a:ea typeface="Calibri Light" panose="020F0302020204030204" pitchFamily="34" charset="0"/>
                <a:cs typeface="Calibri Light" panose="020F0302020204030204" pitchFamily="34" charset="0"/>
              </a:rPr>
              <a:t>24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classes</a:t>
            </a:r>
            <a:r>
              <a:rPr lang="hr-HR" sz="2800" dirty="0">
                <a:latin typeface="Calibri Light" panose="020F0302020204030204" pitchFamily="34" charset="0"/>
                <a:ea typeface="Calibri Light" panose="020F0302020204030204" pitchFamily="34" charset="0"/>
                <a:cs typeface="Calibri Light" panose="020F0302020204030204" pitchFamily="34" charset="0"/>
              </a:rPr>
              <a:t> (18 + 4)</a:t>
            </a: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shifts</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school</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works</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in</a:t>
            </a:r>
            <a:r>
              <a:rPr lang="hr-HR" sz="2800" dirty="0">
                <a:latin typeface="Calibri Light" panose="020F0302020204030204" pitchFamily="34" charset="0"/>
                <a:ea typeface="Calibri Light" panose="020F0302020204030204" pitchFamily="34" charset="0"/>
                <a:cs typeface="Calibri Light" panose="020F0302020204030204" pitchFamily="34" charset="0"/>
              </a:rPr>
              <a:t> 2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rotating</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shifts</a:t>
            </a:r>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pupils</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a:latin typeface="Calibri Light" panose="020F0302020204030204" pitchFamily="34" charset="0"/>
                <a:ea typeface="Calibri Light" panose="020F0302020204030204" pitchFamily="34" charset="0"/>
                <a:cs typeface="Calibri Light" panose="020F0302020204030204" pitchFamily="34" charset="0"/>
              </a:rPr>
              <a:t>1st – 8th grade, 6 – 14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yeras</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old</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p>
          <a:p>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around</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b="1" dirty="0">
                <a:latin typeface="Calibri Light" panose="020F0302020204030204" pitchFamily="34" charset="0"/>
                <a:ea typeface="Calibri Light" panose="020F0302020204030204" pitchFamily="34" charset="0"/>
                <a:cs typeface="Calibri Light" panose="020F0302020204030204" pitchFamily="34" charset="0"/>
              </a:rPr>
              <a:t>405 – 420 </a:t>
            </a:r>
            <a:r>
              <a:rPr lang="hr-HR" sz="2800" dirty="0">
                <a:latin typeface="Calibri Light" panose="020F0302020204030204" pitchFamily="34" charset="0"/>
                <a:ea typeface="Calibri Light" panose="020F0302020204030204" pitchFamily="34" charset="0"/>
                <a:cs typeface="Calibri Light" panose="020F0302020204030204" pitchFamily="34" charset="0"/>
              </a:rPr>
              <a:t>per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year</a:t>
            </a:r>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r>
              <a:rPr lang="hr-HR" sz="2800" b="1" dirty="0" err="1">
                <a:latin typeface="Calibri Light" panose="020F0302020204030204" pitchFamily="34" charset="0"/>
                <a:ea typeface="Calibri Light" panose="020F0302020204030204" pitchFamily="34" charset="0"/>
                <a:cs typeface="Calibri Light" panose="020F0302020204030204" pitchFamily="34" charset="0"/>
              </a:rPr>
              <a:t>School</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b="1" dirty="0" err="1">
                <a:latin typeface="Calibri Light" panose="020F0302020204030204" pitchFamily="34" charset="0"/>
                <a:ea typeface="Calibri Light" panose="020F0302020204030204" pitchFamily="34" charset="0"/>
                <a:cs typeface="Calibri Light" panose="020F0302020204030204" pitchFamily="34" charset="0"/>
              </a:rPr>
              <a:t>staff</a:t>
            </a:r>
            <a:r>
              <a:rPr lang="hr-HR" sz="2800" b="1"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around</a:t>
            </a:r>
            <a:r>
              <a:rPr lang="hr-HR" sz="2800" dirty="0">
                <a:latin typeface="Calibri Light" panose="020F0302020204030204" pitchFamily="34" charset="0"/>
                <a:ea typeface="Calibri Light" panose="020F0302020204030204" pitchFamily="34" charset="0"/>
                <a:cs typeface="Calibri Light" panose="020F0302020204030204" pitchFamily="34" charset="0"/>
              </a:rPr>
              <a:t> 35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teachers</a:t>
            </a:r>
            <a:r>
              <a:rPr lang="hr-HR" sz="2800" dirty="0">
                <a:latin typeface="Calibri Light" panose="020F0302020204030204" pitchFamily="34" charset="0"/>
                <a:ea typeface="Calibri Light" panose="020F0302020204030204" pitchFamily="34" charset="0"/>
                <a:cs typeface="Calibri Light" panose="020F0302020204030204" pitchFamily="34" charset="0"/>
              </a:rPr>
              <a:t>, principal,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librarian</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pedagogue</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and</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social</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pedagogue</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around</a:t>
            </a:r>
            <a:r>
              <a:rPr lang="hr-HR" sz="2800" dirty="0">
                <a:latin typeface="Calibri Light" panose="020F0302020204030204" pitchFamily="34" charset="0"/>
                <a:ea typeface="Calibri Light" panose="020F0302020204030204" pitchFamily="34" charset="0"/>
                <a:cs typeface="Calibri Light" panose="020F0302020204030204" pitchFamily="34" charset="0"/>
              </a:rPr>
              <a:t> 10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administrative</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and</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technical</a:t>
            </a:r>
            <a:r>
              <a:rPr lang="hr-HR" sz="2800" dirty="0">
                <a:latin typeface="Calibri Light" panose="020F0302020204030204" pitchFamily="34" charset="0"/>
                <a:ea typeface="Calibri Light" panose="020F0302020204030204" pitchFamily="34" charset="0"/>
                <a:cs typeface="Calibri Light" panose="020F0302020204030204" pitchFamily="34" charset="0"/>
              </a:rPr>
              <a:t> </a:t>
            </a:r>
            <a:r>
              <a:rPr lang="hr-HR" sz="2800" dirty="0" err="1">
                <a:latin typeface="Calibri Light" panose="020F0302020204030204" pitchFamily="34" charset="0"/>
                <a:ea typeface="Calibri Light" panose="020F0302020204030204" pitchFamily="34" charset="0"/>
                <a:cs typeface="Calibri Light" panose="020F0302020204030204" pitchFamily="34" charset="0"/>
              </a:rPr>
              <a:t>staff</a:t>
            </a:r>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a:p>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23009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3E557C-55A8-4118-A636-9751BA065F99}"/>
              </a:ext>
            </a:extLst>
          </p:cNvPr>
          <p:cNvSpPr>
            <a:spLocks noGrp="1"/>
          </p:cNvSpPr>
          <p:nvPr>
            <p:ph type="title"/>
          </p:nvPr>
        </p:nvSpPr>
        <p:spPr/>
        <p:txBody>
          <a:bodyPr/>
          <a:lstStyle/>
          <a:p>
            <a:r>
              <a:rPr lang="hr-HR" dirty="0" err="1"/>
              <a:t>Projects</a:t>
            </a:r>
            <a:r>
              <a:rPr lang="hr-HR" dirty="0"/>
              <a:t> </a:t>
            </a:r>
            <a:r>
              <a:rPr lang="hr-HR" dirty="0" err="1"/>
              <a:t>and</a:t>
            </a:r>
            <a:r>
              <a:rPr lang="hr-HR" dirty="0"/>
              <a:t> </a:t>
            </a:r>
            <a:r>
              <a:rPr lang="hr-HR" dirty="0" err="1"/>
              <a:t>activities</a:t>
            </a:r>
            <a:endParaRPr lang="hr-HR" dirty="0"/>
          </a:p>
        </p:txBody>
      </p:sp>
      <p:sp>
        <p:nvSpPr>
          <p:cNvPr id="4" name="TekstniOkvir 3">
            <a:extLst>
              <a:ext uri="{FF2B5EF4-FFF2-40B4-BE49-F238E27FC236}">
                <a16:creationId xmlns:a16="http://schemas.microsoft.com/office/drawing/2014/main" id="{FAAC1088-52E3-4C68-AC2E-BDD7E85AD897}"/>
              </a:ext>
            </a:extLst>
          </p:cNvPr>
          <p:cNvSpPr txBox="1"/>
          <p:nvPr/>
        </p:nvSpPr>
        <p:spPr>
          <a:xfrm>
            <a:off x="3544711" y="959556"/>
            <a:ext cx="7574845" cy="4401205"/>
          </a:xfrm>
          <a:prstGeom prst="rect">
            <a:avLst/>
          </a:prstGeom>
          <a:noFill/>
        </p:spPr>
        <p:txBody>
          <a:bodyPr wrap="square" rtlCol="0">
            <a:spAutoFit/>
          </a:bodyPr>
          <a:lstStyle/>
          <a:p>
            <a:pPr marL="457200" indent="-457200">
              <a:lnSpc>
                <a:spcPct val="150000"/>
              </a:lnSpc>
              <a:buFontTx/>
              <a:buChar char="-"/>
            </a:pPr>
            <a:r>
              <a:rPr lang="en-US" sz="2400" b="1" dirty="0">
                <a:latin typeface="Calibri Light" panose="020F0302020204030204" pitchFamily="34" charset="0"/>
                <a:ea typeface="Calibri Light" panose="020F0302020204030204" pitchFamily="34" charset="0"/>
                <a:cs typeface="Calibri Light" panose="020F0302020204030204" pitchFamily="34" charset="0"/>
              </a:rPr>
              <a:t>social programs for groups with fewer opportunities</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school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prevention</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programs</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en-US" sz="2400" dirty="0">
                <a:latin typeface="Calibri Light" panose="020F0302020204030204" pitchFamily="34" charset="0"/>
                <a:ea typeface="Calibri Light" panose="020F0302020204030204" pitchFamily="34" charset="0"/>
                <a:cs typeface="Calibri Light" panose="020F0302020204030204" pitchFamily="34" charset="0"/>
              </a:rPr>
              <a:t>active children's participation and volunteering</a:t>
            </a:r>
            <a:endParaRPr lang="hr-HR" sz="2400"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programs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for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gifted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and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talented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children</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hr-HR" sz="2400" dirty="0" err="1">
                <a:latin typeface="Calibri Light" panose="020F0302020204030204" pitchFamily="34" charset="0"/>
                <a:ea typeface="Calibri Light" panose="020F0302020204030204" pitchFamily="34" charset="0"/>
                <a:cs typeface="Calibri Light" panose="020F0302020204030204" pitchFamily="34" charset="0"/>
              </a:rPr>
              <a:t>Projects</a:t>
            </a:r>
            <a:r>
              <a:rPr lang="hr-HR" sz="2400" dirty="0">
                <a:latin typeface="Calibri Light" panose="020F0302020204030204" pitchFamily="34" charset="0"/>
                <a:ea typeface="Calibri Light" panose="020F0302020204030204" pitchFamily="34" charset="0"/>
                <a:cs typeface="Calibri Light" panose="020F0302020204030204" pitchFamily="34" charset="0"/>
              </a:rPr>
              <a:t>/</a:t>
            </a:r>
            <a:r>
              <a:rPr lang="hr-HR" sz="2400" dirty="0" err="1">
                <a:latin typeface="Calibri Light" panose="020F0302020204030204" pitchFamily="34" charset="0"/>
                <a:ea typeface="Calibri Light" panose="020F0302020204030204" pitchFamily="34" charset="0"/>
                <a:cs typeface="Calibri Light" panose="020F0302020204030204" pitchFamily="34" charset="0"/>
              </a:rPr>
              <a:t>activities</a:t>
            </a:r>
            <a:r>
              <a:rPr lang="hr-HR" sz="2400"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experiential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pedagogy</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hr-HR" sz="2400" dirty="0" err="1">
                <a:latin typeface="Calibri Light" panose="020F0302020204030204" pitchFamily="34" charset="0"/>
                <a:ea typeface="Calibri Light" panose="020F0302020204030204" pitchFamily="34" charset="0"/>
                <a:cs typeface="Calibri Light" panose="020F0302020204030204" pitchFamily="34" charset="0"/>
              </a:rPr>
              <a:t>Projects</a:t>
            </a:r>
            <a:r>
              <a:rPr lang="hr-HR" sz="2400" dirty="0">
                <a:latin typeface="Calibri Light" panose="020F0302020204030204" pitchFamily="34" charset="0"/>
                <a:ea typeface="Calibri Light" panose="020F0302020204030204" pitchFamily="34" charset="0"/>
                <a:cs typeface="Calibri Light" panose="020F0302020204030204" pitchFamily="34" charset="0"/>
              </a:rPr>
              <a:t>/</a:t>
            </a:r>
            <a:r>
              <a:rPr lang="hr-HR" sz="2400" dirty="0" err="1">
                <a:latin typeface="Calibri Light" panose="020F0302020204030204" pitchFamily="34" charset="0"/>
                <a:ea typeface="Calibri Light" panose="020F0302020204030204" pitchFamily="34" charset="0"/>
                <a:cs typeface="Calibri Light" panose="020F0302020204030204" pitchFamily="34" charset="0"/>
              </a:rPr>
              <a:t>activities</a:t>
            </a:r>
            <a:r>
              <a:rPr lang="hr-HR" sz="2400"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cultural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heritage</a:t>
            </a: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a:p>
            <a:pPr marL="457200" indent="-457200">
              <a:lnSpc>
                <a:spcPct val="150000"/>
              </a:lnSpc>
              <a:buFontTx/>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etc</a:t>
            </a:r>
            <a:r>
              <a:rPr lang="hr-HR" sz="2400" b="1" dirty="0">
                <a:latin typeface="Calibri Light" panose="020F0302020204030204" pitchFamily="34" charset="0"/>
                <a:ea typeface="Calibri Light" panose="020F0302020204030204" pitchFamily="34" charset="0"/>
                <a:cs typeface="Calibri Light" panose="020F0302020204030204" pitchFamily="34" charset="0"/>
              </a:rPr>
              <a:t>.</a:t>
            </a:r>
          </a:p>
          <a:p>
            <a:pPr marL="457200" indent="-457200">
              <a:buFontTx/>
              <a:buChar char="-"/>
            </a:pPr>
            <a:endParaRPr lang="hr-HR" sz="28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 name="Slika 9">
            <a:extLst>
              <a:ext uri="{FF2B5EF4-FFF2-40B4-BE49-F238E27FC236}">
                <a16:creationId xmlns:a16="http://schemas.microsoft.com/office/drawing/2014/main" id="{1601093E-3786-4BA1-A082-E81AA61844F2}"/>
              </a:ext>
            </a:extLst>
          </p:cNvPr>
          <p:cNvPicPr>
            <a:picLocks noChangeAspect="1"/>
          </p:cNvPicPr>
          <p:nvPr/>
        </p:nvPicPr>
        <p:blipFill>
          <a:blip r:embed="rId3"/>
          <a:stretch>
            <a:fillRect/>
          </a:stretch>
        </p:blipFill>
        <p:spPr>
          <a:xfrm>
            <a:off x="9420095" y="4403626"/>
            <a:ext cx="2139728" cy="1914270"/>
          </a:xfrm>
          <a:prstGeom prst="rect">
            <a:avLst/>
          </a:prstGeom>
        </p:spPr>
      </p:pic>
      <p:pic>
        <p:nvPicPr>
          <p:cNvPr id="2050" name="Picture 2" descr="Ženska soba Logo">
            <a:extLst>
              <a:ext uri="{FF2B5EF4-FFF2-40B4-BE49-F238E27FC236}">
                <a16:creationId xmlns:a16="http://schemas.microsoft.com/office/drawing/2014/main" id="{478EEA0F-706A-451D-9427-8D111EB026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77" y="5005804"/>
            <a:ext cx="2589719" cy="1456717"/>
          </a:xfrm>
          <a:prstGeom prst="rect">
            <a:avLst/>
          </a:prstGeom>
          <a:noFill/>
          <a:extLst>
            <a:ext uri="{909E8E84-426E-40DD-AFC4-6F175D3DCCD1}">
              <a14:hiddenFill xmlns:a14="http://schemas.microsoft.com/office/drawing/2010/main">
                <a:solidFill>
                  <a:srgbClr val="FFFFFF"/>
                </a:solidFill>
              </a14:hiddenFill>
            </a:ext>
          </a:extLst>
        </p:spPr>
      </p:pic>
      <p:pic>
        <p:nvPicPr>
          <p:cNvPr id="14" name="Slika 13">
            <a:extLst>
              <a:ext uri="{FF2B5EF4-FFF2-40B4-BE49-F238E27FC236}">
                <a16:creationId xmlns:a16="http://schemas.microsoft.com/office/drawing/2014/main" id="{6ABB517C-4F1A-448D-B857-5C6C999E52A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31800" y="291843"/>
            <a:ext cx="889000" cy="1786079"/>
          </a:xfrm>
          <a:prstGeom prst="rect">
            <a:avLst/>
          </a:prstGeom>
          <a:noFill/>
        </p:spPr>
      </p:pic>
    </p:spTree>
    <p:extLst>
      <p:ext uri="{BB962C8B-B14F-4D97-AF65-F5344CB8AC3E}">
        <p14:creationId xmlns:p14="http://schemas.microsoft.com/office/powerpoint/2010/main" val="84718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7B1A5B7-2BF9-4DB6-A3D9-20312EBF3749}"/>
              </a:ext>
            </a:extLst>
          </p:cNvPr>
          <p:cNvSpPr>
            <a:spLocks noGrp="1"/>
          </p:cNvSpPr>
          <p:nvPr>
            <p:ph type="title"/>
          </p:nvPr>
        </p:nvSpPr>
        <p:spPr/>
        <p:txBody>
          <a:bodyPr/>
          <a:lstStyle/>
          <a:p>
            <a:r>
              <a:rPr lang="hr-HR" dirty="0"/>
              <a:t>Erasmus+ </a:t>
            </a:r>
            <a:r>
              <a:rPr lang="hr-HR" dirty="0" err="1"/>
              <a:t>projects</a:t>
            </a:r>
            <a:br>
              <a:rPr lang="hr-HR" dirty="0"/>
            </a:br>
            <a:r>
              <a:rPr lang="hr-HR" dirty="0"/>
              <a:t>(</a:t>
            </a:r>
            <a:r>
              <a:rPr lang="hr-HR" dirty="0" err="1"/>
              <a:t>from</a:t>
            </a:r>
            <a:r>
              <a:rPr lang="hr-HR" dirty="0"/>
              <a:t> 2018)</a:t>
            </a:r>
          </a:p>
        </p:txBody>
      </p:sp>
      <p:sp>
        <p:nvSpPr>
          <p:cNvPr id="4" name="TekstniOkvir 3">
            <a:extLst>
              <a:ext uri="{FF2B5EF4-FFF2-40B4-BE49-F238E27FC236}">
                <a16:creationId xmlns:a16="http://schemas.microsoft.com/office/drawing/2014/main" id="{3D1A338E-7970-442A-813F-F29D1A056AF4}"/>
              </a:ext>
            </a:extLst>
          </p:cNvPr>
          <p:cNvSpPr txBox="1"/>
          <p:nvPr/>
        </p:nvSpPr>
        <p:spPr>
          <a:xfrm>
            <a:off x="3493911" y="1744897"/>
            <a:ext cx="6852356" cy="335906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hr-HR" sz="2400" b="1" dirty="0">
                <a:latin typeface="Calibri Light" panose="020F0302020204030204" pitchFamily="34" charset="0"/>
                <a:ea typeface="Calibri Light" panose="020F0302020204030204" pitchFamily="34" charset="0"/>
                <a:cs typeface="Calibri Light" panose="020F0302020204030204" pitchFamily="34" charset="0"/>
              </a:rPr>
              <a:t>3 Erasmus+ KA1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projects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finished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very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succesfully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p>
          <a:p>
            <a:pPr marL="342900" indent="-342900">
              <a:lnSpc>
                <a:spcPct val="150000"/>
              </a:lnSpc>
              <a:buFont typeface="Arial" panose="020B0604020202020204" pitchFamily="34" charset="0"/>
              <a:buChar char="•"/>
            </a:pPr>
            <a:r>
              <a:rPr lang="hr-HR" sz="2400" b="1" dirty="0">
                <a:latin typeface="Calibri Light" panose="020F0302020204030204" pitchFamily="34" charset="0"/>
                <a:ea typeface="Calibri Light" panose="020F0302020204030204" pitchFamily="34" charset="0"/>
                <a:cs typeface="Calibri Light" panose="020F0302020204030204" pitchFamily="34" charset="0"/>
              </a:rPr>
              <a:t>1 Erasmus+ KA2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project</a:t>
            </a:r>
            <a:r>
              <a:rPr lang="hr-HR" sz="2400" b="1" dirty="0">
                <a:latin typeface="Calibri Light" panose="020F0302020204030204" pitchFamily="34" charset="0"/>
                <a:ea typeface="Calibri Light" panose="020F0302020204030204" pitchFamily="34" charset="0"/>
                <a:cs typeface="Calibri Light" panose="020F0302020204030204" pitchFamily="34" charset="0"/>
              </a:rPr>
              <a:t> – (partner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school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finished</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very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succesfully</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p>
          <a:p>
            <a:pPr marL="342900" indent="-342900">
              <a:lnSpc>
                <a:spcPct val="150000"/>
              </a:lnSpc>
              <a:buFont typeface="Arial" panose="020B0604020202020204" pitchFamily="34" charset="0"/>
              <a:buChar char="•"/>
            </a:pPr>
            <a:r>
              <a:rPr lang="hr-HR" sz="2400" b="1" dirty="0">
                <a:latin typeface="Calibri Light" panose="020F0302020204030204" pitchFamily="34" charset="0"/>
                <a:ea typeface="Calibri Light" panose="020F0302020204030204" pitchFamily="34" charset="0"/>
                <a:cs typeface="Calibri Light" panose="020F0302020204030204" pitchFamily="34" charset="0"/>
              </a:rPr>
              <a:t>Erasmus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acreditation</a:t>
            </a:r>
            <a:r>
              <a:rPr lang="hr-HR" sz="2400" b="1" dirty="0">
                <a:latin typeface="Calibri Light" panose="020F0302020204030204" pitchFamily="34" charset="0"/>
                <a:ea typeface="Calibri Light" panose="020F0302020204030204" pitchFamily="34" charset="0"/>
                <a:cs typeface="Calibri Light" panose="020F0302020204030204" pitchFamily="34" charset="0"/>
              </a:rPr>
              <a:t> 2023 – 2027</a:t>
            </a:r>
          </a:p>
          <a:p>
            <a:pPr marL="342900" indent="-342900">
              <a:lnSpc>
                <a:spcPct val="150000"/>
              </a:lnSpc>
              <a:buFont typeface="Arial" panose="020B0604020202020204" pitchFamily="34" charset="0"/>
              <a:buChar char="•"/>
            </a:pPr>
            <a:r>
              <a:rPr lang="hr-HR" sz="2400" b="1" dirty="0" err="1">
                <a:latin typeface="Calibri Light" panose="020F0302020204030204" pitchFamily="34" charset="0"/>
                <a:ea typeface="Calibri Light" panose="020F0302020204030204" pitchFamily="34" charset="0"/>
                <a:cs typeface="Calibri Light" panose="020F0302020204030204" pitchFamily="34" charset="0"/>
              </a:rPr>
              <a:t>Small</a:t>
            </a:r>
            <a:r>
              <a:rPr lang="hr-HR" sz="2400" b="1" dirty="0">
                <a:latin typeface="Calibri Light" panose="020F0302020204030204" pitchFamily="34" charset="0"/>
                <a:ea typeface="Calibri Light" panose="020F0302020204030204" pitchFamily="34" charset="0"/>
                <a:cs typeface="Calibri Light" panose="020F0302020204030204" pitchFamily="34" charset="0"/>
              </a:rPr>
              <a:t> </a:t>
            </a:r>
            <a:r>
              <a:rPr lang="hr-HR" sz="2400" b="1" dirty="0" err="1">
                <a:latin typeface="Calibri Light" panose="020F0302020204030204" pitchFamily="34" charset="0"/>
                <a:ea typeface="Calibri Light" panose="020F0302020204030204" pitchFamily="34" charset="0"/>
                <a:cs typeface="Calibri Light" panose="020F0302020204030204" pitchFamily="34" charset="0"/>
              </a:rPr>
              <a:t>partnerships</a:t>
            </a:r>
            <a:r>
              <a:rPr lang="hr-HR" sz="2400" b="1" dirty="0">
                <a:latin typeface="Calibri Light" panose="020F0302020204030204" pitchFamily="34" charset="0"/>
                <a:ea typeface="Calibri Light" panose="020F0302020204030204" pitchFamily="34" charset="0"/>
                <a:cs typeface="Calibri Light" panose="020F0302020204030204" pitchFamily="34" charset="0"/>
              </a:rPr>
              <a:t> (France)</a:t>
            </a:r>
          </a:p>
          <a:p>
            <a:pPr marL="342900" indent="-342900">
              <a:lnSpc>
                <a:spcPct val="150000"/>
              </a:lnSpc>
              <a:buFont typeface="Arial" panose="020B0604020202020204" pitchFamily="34" charset="0"/>
              <a:buChar char="•"/>
            </a:pPr>
            <a:endParaRPr lang="hr-HR" sz="2400" b="1"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Slika 4">
            <a:extLst>
              <a:ext uri="{FF2B5EF4-FFF2-40B4-BE49-F238E27FC236}">
                <a16:creationId xmlns:a16="http://schemas.microsoft.com/office/drawing/2014/main" id="{3BC21B2B-2827-4BF7-8038-4E74188E89D0}"/>
              </a:ext>
            </a:extLst>
          </p:cNvPr>
          <p:cNvPicPr>
            <a:picLocks noChangeAspect="1"/>
          </p:cNvPicPr>
          <p:nvPr/>
        </p:nvPicPr>
        <p:blipFill>
          <a:blip r:embed="rId2"/>
          <a:stretch>
            <a:fillRect/>
          </a:stretch>
        </p:blipFill>
        <p:spPr>
          <a:xfrm>
            <a:off x="5804863" y="890549"/>
            <a:ext cx="2523963" cy="719390"/>
          </a:xfrm>
          <a:prstGeom prst="rect">
            <a:avLst/>
          </a:prstGeom>
        </p:spPr>
      </p:pic>
      <p:pic>
        <p:nvPicPr>
          <p:cNvPr id="6" name="Slika 5">
            <a:extLst>
              <a:ext uri="{FF2B5EF4-FFF2-40B4-BE49-F238E27FC236}">
                <a16:creationId xmlns:a16="http://schemas.microsoft.com/office/drawing/2014/main" id="{D78680F2-F4F4-4934-B898-FEB285A09C58}"/>
              </a:ext>
            </a:extLst>
          </p:cNvPr>
          <p:cNvPicPr>
            <a:picLocks noChangeAspect="1"/>
          </p:cNvPicPr>
          <p:nvPr/>
        </p:nvPicPr>
        <p:blipFill>
          <a:blip r:embed="rId3"/>
          <a:stretch>
            <a:fillRect/>
          </a:stretch>
        </p:blipFill>
        <p:spPr>
          <a:xfrm>
            <a:off x="7413360" y="4162878"/>
            <a:ext cx="3822523" cy="2152075"/>
          </a:xfrm>
          <a:prstGeom prst="rect">
            <a:avLst/>
          </a:prstGeom>
        </p:spPr>
      </p:pic>
    </p:spTree>
    <p:extLst>
      <p:ext uri="{BB962C8B-B14F-4D97-AF65-F5344CB8AC3E}">
        <p14:creationId xmlns:p14="http://schemas.microsoft.com/office/powerpoint/2010/main" val="113290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Naslov 10">
            <a:extLst>
              <a:ext uri="{FF2B5EF4-FFF2-40B4-BE49-F238E27FC236}">
                <a16:creationId xmlns:a16="http://schemas.microsoft.com/office/drawing/2014/main" id="{0D3E434F-7425-49F1-8D35-37F0B826F17E}"/>
              </a:ext>
            </a:extLst>
          </p:cNvPr>
          <p:cNvSpPr>
            <a:spLocks noGrp="1"/>
          </p:cNvSpPr>
          <p:nvPr>
            <p:ph type="title"/>
          </p:nvPr>
        </p:nvSpPr>
        <p:spPr/>
        <p:txBody>
          <a:bodyPr/>
          <a:lstStyle/>
          <a:p>
            <a:r>
              <a:rPr lang="hr-HR" dirty="0" err="1"/>
              <a:t>eTwinning</a:t>
            </a:r>
            <a:r>
              <a:rPr lang="hr-HR" dirty="0"/>
              <a:t> </a:t>
            </a:r>
            <a:r>
              <a:rPr lang="hr-HR" dirty="0" err="1"/>
              <a:t>projects</a:t>
            </a:r>
            <a:endParaRPr lang="hr-HR" dirty="0"/>
          </a:p>
        </p:txBody>
      </p:sp>
      <p:pic>
        <p:nvPicPr>
          <p:cNvPr id="18" name="Slika 17">
            <a:extLst>
              <a:ext uri="{FF2B5EF4-FFF2-40B4-BE49-F238E27FC236}">
                <a16:creationId xmlns:a16="http://schemas.microsoft.com/office/drawing/2014/main" id="{2B0BB6B8-744E-4D55-B270-F5E441BB19E0}"/>
              </a:ext>
            </a:extLst>
          </p:cNvPr>
          <p:cNvPicPr>
            <a:picLocks noChangeAspect="1"/>
          </p:cNvPicPr>
          <p:nvPr/>
        </p:nvPicPr>
        <p:blipFill>
          <a:blip r:embed="rId3"/>
          <a:stretch>
            <a:fillRect/>
          </a:stretch>
        </p:blipFill>
        <p:spPr>
          <a:xfrm>
            <a:off x="8423000" y="576338"/>
            <a:ext cx="2874264" cy="2029968"/>
          </a:xfrm>
          <a:prstGeom prst="rect">
            <a:avLst/>
          </a:prstGeom>
        </p:spPr>
      </p:pic>
      <p:sp>
        <p:nvSpPr>
          <p:cNvPr id="21" name="TekstniOkvir 20">
            <a:extLst>
              <a:ext uri="{FF2B5EF4-FFF2-40B4-BE49-F238E27FC236}">
                <a16:creationId xmlns:a16="http://schemas.microsoft.com/office/drawing/2014/main" id="{0F9514C8-053C-4DE6-9570-B9A556882708}"/>
              </a:ext>
            </a:extLst>
          </p:cNvPr>
          <p:cNvSpPr txBox="1"/>
          <p:nvPr/>
        </p:nvSpPr>
        <p:spPr>
          <a:xfrm>
            <a:off x="3586578" y="763480"/>
            <a:ext cx="3195961" cy="5262979"/>
          </a:xfrm>
          <a:prstGeom prst="rect">
            <a:avLst/>
          </a:prstGeom>
          <a:noFill/>
        </p:spPr>
        <p:txBody>
          <a:bodyPr wrap="square" rtlCol="0">
            <a:spAutoFit/>
          </a:bodyPr>
          <a:lstStyle/>
          <a:p>
            <a:pPr marL="285750" indent="-285750">
              <a:buFont typeface="Arial" panose="020B0604020202020204" pitchFamily="34" charset="0"/>
              <a:buChar char="•"/>
            </a:pPr>
            <a:r>
              <a:rPr lang="hr-HR" sz="2400" dirty="0" err="1">
                <a:solidFill>
                  <a:schemeClr val="tx1">
                    <a:lumMod val="50000"/>
                    <a:lumOff val="50000"/>
                  </a:schemeClr>
                </a:solidFill>
              </a:rPr>
              <a:t>we</a:t>
            </a:r>
            <a:r>
              <a:rPr lang="hr-HR" sz="2400" dirty="0">
                <a:solidFill>
                  <a:schemeClr val="tx1">
                    <a:lumMod val="50000"/>
                    <a:lumOff val="50000"/>
                  </a:schemeClr>
                </a:solidFill>
              </a:rPr>
              <a:t> </a:t>
            </a:r>
            <a:r>
              <a:rPr lang="hr-HR" sz="2400" dirty="0" err="1">
                <a:solidFill>
                  <a:schemeClr val="tx1">
                    <a:lumMod val="50000"/>
                    <a:lumOff val="50000"/>
                  </a:schemeClr>
                </a:solidFill>
              </a:rPr>
              <a:t>started</a:t>
            </a:r>
            <a:r>
              <a:rPr lang="hr-HR" sz="2400" dirty="0">
                <a:solidFill>
                  <a:schemeClr val="tx1">
                    <a:lumMod val="50000"/>
                    <a:lumOff val="50000"/>
                  </a:schemeClr>
                </a:solidFill>
              </a:rPr>
              <a:t> </a:t>
            </a:r>
            <a:r>
              <a:rPr lang="hr-HR" sz="2400" dirty="0" err="1">
                <a:solidFill>
                  <a:schemeClr val="tx1">
                    <a:lumMod val="50000"/>
                    <a:lumOff val="50000"/>
                  </a:schemeClr>
                </a:solidFill>
              </a:rPr>
              <a:t>along</a:t>
            </a:r>
            <a:r>
              <a:rPr lang="hr-HR" sz="2400" dirty="0">
                <a:solidFill>
                  <a:schemeClr val="tx1">
                    <a:lumMod val="50000"/>
                    <a:lumOff val="50000"/>
                  </a:schemeClr>
                </a:solidFill>
              </a:rPr>
              <a:t> </a:t>
            </a:r>
            <a:r>
              <a:rPr lang="hr-HR" sz="2400" dirty="0" err="1">
                <a:solidFill>
                  <a:schemeClr val="tx1">
                    <a:lumMod val="50000"/>
                    <a:lumOff val="50000"/>
                  </a:schemeClr>
                </a:solidFill>
              </a:rPr>
              <a:t>with</a:t>
            </a:r>
            <a:r>
              <a:rPr lang="hr-HR" sz="2400" dirty="0">
                <a:solidFill>
                  <a:schemeClr val="tx1">
                    <a:lumMod val="50000"/>
                    <a:lumOff val="50000"/>
                  </a:schemeClr>
                </a:solidFill>
              </a:rPr>
              <a:t> </a:t>
            </a:r>
            <a:r>
              <a:rPr lang="hr-HR" sz="2400" dirty="0" err="1">
                <a:solidFill>
                  <a:schemeClr val="tx1">
                    <a:lumMod val="50000"/>
                    <a:lumOff val="50000"/>
                  </a:schemeClr>
                </a:solidFill>
              </a:rPr>
              <a:t>the</a:t>
            </a:r>
            <a:r>
              <a:rPr lang="hr-HR" sz="2400" dirty="0">
                <a:solidFill>
                  <a:schemeClr val="tx1">
                    <a:lumMod val="50000"/>
                    <a:lumOff val="50000"/>
                  </a:schemeClr>
                </a:solidFill>
              </a:rPr>
              <a:t> </a:t>
            </a:r>
            <a:r>
              <a:rPr lang="hr-HR" sz="2400" dirty="0">
                <a:solidFill>
                  <a:srgbClr val="0070C0"/>
                </a:solidFill>
              </a:rPr>
              <a:t>1st Erasmus </a:t>
            </a:r>
            <a:r>
              <a:rPr lang="hr-HR" sz="2400" dirty="0" err="1">
                <a:solidFill>
                  <a:srgbClr val="0070C0"/>
                </a:solidFill>
              </a:rPr>
              <a:t>project</a:t>
            </a:r>
            <a:r>
              <a:rPr lang="hr-HR" sz="2400" dirty="0">
                <a:solidFill>
                  <a:srgbClr val="0070C0"/>
                </a:solidFill>
              </a:rPr>
              <a:t> </a:t>
            </a:r>
            <a:r>
              <a:rPr lang="hr-HR" sz="2400" dirty="0">
                <a:solidFill>
                  <a:schemeClr val="tx1">
                    <a:lumMod val="50000"/>
                    <a:lumOff val="50000"/>
                  </a:schemeClr>
                </a:solidFill>
              </a:rPr>
              <a:t>to </a:t>
            </a:r>
            <a:r>
              <a:rPr lang="hr-HR" sz="2400" dirty="0" err="1">
                <a:solidFill>
                  <a:schemeClr val="tx1">
                    <a:lumMod val="50000"/>
                    <a:lumOff val="50000"/>
                  </a:schemeClr>
                </a:solidFill>
              </a:rPr>
              <a:t>ensure</a:t>
            </a:r>
            <a:r>
              <a:rPr lang="hr-HR" sz="2400" dirty="0">
                <a:solidFill>
                  <a:schemeClr val="tx1">
                    <a:lumMod val="50000"/>
                    <a:lumOff val="50000"/>
                  </a:schemeClr>
                </a:solidFill>
              </a:rPr>
              <a:t> </a:t>
            </a:r>
            <a:r>
              <a:rPr lang="hr-HR" sz="2400" dirty="0" err="1">
                <a:solidFill>
                  <a:schemeClr val="tx1">
                    <a:lumMod val="50000"/>
                    <a:lumOff val="50000"/>
                  </a:schemeClr>
                </a:solidFill>
              </a:rPr>
              <a:t>visibility</a:t>
            </a:r>
            <a:r>
              <a:rPr lang="hr-HR" sz="2400" dirty="0">
                <a:solidFill>
                  <a:schemeClr val="tx1">
                    <a:lumMod val="50000"/>
                    <a:lumOff val="50000"/>
                  </a:schemeClr>
                </a:solidFill>
              </a:rPr>
              <a:t> </a:t>
            </a:r>
            <a:r>
              <a:rPr lang="hr-HR" sz="2400" dirty="0" err="1">
                <a:solidFill>
                  <a:schemeClr val="tx1">
                    <a:lumMod val="50000"/>
                    <a:lumOff val="50000"/>
                  </a:schemeClr>
                </a:solidFill>
              </a:rPr>
              <a:t>and</a:t>
            </a:r>
            <a:r>
              <a:rPr lang="hr-HR" sz="2400" dirty="0">
                <a:solidFill>
                  <a:schemeClr val="tx1">
                    <a:lumMod val="50000"/>
                    <a:lumOff val="50000"/>
                  </a:schemeClr>
                </a:solidFill>
              </a:rPr>
              <a:t> to </a:t>
            </a:r>
            <a:r>
              <a:rPr lang="hr-HR" sz="2400" dirty="0" err="1">
                <a:solidFill>
                  <a:schemeClr val="tx1">
                    <a:lumMod val="50000"/>
                    <a:lumOff val="50000"/>
                  </a:schemeClr>
                </a:solidFill>
              </a:rPr>
              <a:t>connect</a:t>
            </a:r>
            <a:r>
              <a:rPr lang="hr-HR" sz="2400" dirty="0">
                <a:solidFill>
                  <a:schemeClr val="tx1">
                    <a:lumMod val="50000"/>
                    <a:lumOff val="50000"/>
                  </a:schemeClr>
                </a:solidFill>
              </a:rPr>
              <a:t> </a:t>
            </a:r>
            <a:r>
              <a:rPr lang="hr-HR" sz="2400" dirty="0" err="1">
                <a:solidFill>
                  <a:schemeClr val="tx1">
                    <a:lumMod val="50000"/>
                    <a:lumOff val="50000"/>
                  </a:schemeClr>
                </a:solidFill>
              </a:rPr>
              <a:t>with</a:t>
            </a:r>
            <a:r>
              <a:rPr lang="hr-HR" sz="2400" dirty="0">
                <a:solidFill>
                  <a:schemeClr val="tx1">
                    <a:lumMod val="50000"/>
                    <a:lumOff val="50000"/>
                  </a:schemeClr>
                </a:solidFill>
              </a:rPr>
              <a:t> </a:t>
            </a:r>
            <a:r>
              <a:rPr lang="hr-HR" sz="2400" dirty="0" err="1">
                <a:solidFill>
                  <a:schemeClr val="tx1">
                    <a:lumMod val="50000"/>
                    <a:lumOff val="50000"/>
                  </a:schemeClr>
                </a:solidFill>
              </a:rPr>
              <a:t>other</a:t>
            </a:r>
            <a:r>
              <a:rPr lang="hr-HR" sz="2400" dirty="0">
                <a:solidFill>
                  <a:schemeClr val="tx1">
                    <a:lumMod val="50000"/>
                    <a:lumOff val="50000"/>
                  </a:schemeClr>
                </a:solidFill>
              </a:rPr>
              <a:t> </a:t>
            </a:r>
            <a:r>
              <a:rPr lang="hr-HR" sz="2400" dirty="0" err="1">
                <a:solidFill>
                  <a:schemeClr val="tx1">
                    <a:lumMod val="50000"/>
                    <a:lumOff val="50000"/>
                  </a:schemeClr>
                </a:solidFill>
              </a:rPr>
              <a:t>partners</a:t>
            </a:r>
            <a:endParaRPr lang="hr-HR" sz="2400" dirty="0">
              <a:solidFill>
                <a:schemeClr val="tx1">
                  <a:lumMod val="50000"/>
                  <a:lumOff val="50000"/>
                </a:schemeClr>
              </a:solidFill>
            </a:endParaRPr>
          </a:p>
          <a:p>
            <a:endParaRPr lang="hr-HR" sz="2400" dirty="0">
              <a:solidFill>
                <a:schemeClr val="bg2">
                  <a:lumMod val="75000"/>
                </a:schemeClr>
              </a:solidFill>
            </a:endParaRPr>
          </a:p>
          <a:p>
            <a:pPr marL="285750" indent="-285750">
              <a:buFont typeface="Arial" panose="020B0604020202020204" pitchFamily="34" charset="0"/>
              <a:buChar char="•"/>
            </a:pPr>
            <a:r>
              <a:rPr lang="hr-HR" sz="2400" dirty="0" err="1">
                <a:solidFill>
                  <a:schemeClr val="bg2">
                    <a:lumMod val="75000"/>
                  </a:schemeClr>
                </a:solidFill>
              </a:rPr>
              <a:t>till</a:t>
            </a:r>
            <a:r>
              <a:rPr lang="hr-HR" sz="2400" dirty="0">
                <a:solidFill>
                  <a:schemeClr val="bg2">
                    <a:lumMod val="75000"/>
                  </a:schemeClr>
                </a:solidFill>
              </a:rPr>
              <a:t> </a:t>
            </a:r>
            <a:r>
              <a:rPr lang="hr-HR" sz="2400" dirty="0" err="1">
                <a:solidFill>
                  <a:schemeClr val="bg2">
                    <a:lumMod val="75000"/>
                  </a:schemeClr>
                </a:solidFill>
              </a:rPr>
              <a:t>then</a:t>
            </a:r>
            <a:r>
              <a:rPr lang="hr-HR" sz="2400" dirty="0">
                <a:solidFill>
                  <a:schemeClr val="bg2">
                    <a:lumMod val="75000"/>
                  </a:schemeClr>
                </a:solidFill>
              </a:rPr>
              <a:t>: </a:t>
            </a:r>
            <a:r>
              <a:rPr lang="hr-HR" sz="2400" dirty="0" err="1">
                <a:solidFill>
                  <a:schemeClr val="bg2">
                    <a:lumMod val="75000"/>
                  </a:schemeClr>
                </a:solidFill>
              </a:rPr>
              <a:t>over</a:t>
            </a:r>
            <a:r>
              <a:rPr lang="hr-HR" sz="2400" dirty="0">
                <a:solidFill>
                  <a:schemeClr val="bg2">
                    <a:lumMod val="75000"/>
                  </a:schemeClr>
                </a:solidFill>
              </a:rPr>
              <a:t> 30 </a:t>
            </a:r>
            <a:r>
              <a:rPr lang="hr-HR" sz="2400" dirty="0" err="1">
                <a:solidFill>
                  <a:schemeClr val="bg2">
                    <a:lumMod val="75000"/>
                  </a:schemeClr>
                </a:solidFill>
              </a:rPr>
              <a:t>projects</a:t>
            </a:r>
            <a:r>
              <a:rPr lang="hr-HR" sz="2400" dirty="0">
                <a:solidFill>
                  <a:schemeClr val="bg2">
                    <a:lumMod val="75000"/>
                  </a:schemeClr>
                </a:solidFill>
              </a:rPr>
              <a:t> </a:t>
            </a:r>
          </a:p>
          <a:p>
            <a:pPr marL="285750" indent="-285750">
              <a:buFont typeface="Arial" panose="020B0604020202020204" pitchFamily="34" charset="0"/>
              <a:buChar char="•"/>
            </a:pPr>
            <a:r>
              <a:rPr lang="hr-HR" sz="2400" dirty="0">
                <a:solidFill>
                  <a:schemeClr val="bg2">
                    <a:lumMod val="75000"/>
                  </a:schemeClr>
                </a:solidFill>
              </a:rPr>
              <a:t>A </a:t>
            </a:r>
            <a:r>
              <a:rPr lang="hr-HR" sz="2400" dirty="0" err="1">
                <a:solidFill>
                  <a:schemeClr val="bg2">
                    <a:lumMod val="75000"/>
                  </a:schemeClr>
                </a:solidFill>
              </a:rPr>
              <a:t>lot</a:t>
            </a:r>
            <a:r>
              <a:rPr lang="hr-HR" sz="2400" dirty="0">
                <a:solidFill>
                  <a:schemeClr val="bg2">
                    <a:lumMod val="75000"/>
                  </a:schemeClr>
                </a:solidFill>
              </a:rPr>
              <a:t> </a:t>
            </a:r>
            <a:r>
              <a:rPr lang="hr-HR" sz="2400" dirty="0" err="1">
                <a:solidFill>
                  <a:schemeClr val="bg2">
                    <a:lumMod val="75000"/>
                  </a:schemeClr>
                </a:solidFill>
              </a:rPr>
              <a:t>of</a:t>
            </a:r>
            <a:r>
              <a:rPr lang="hr-HR" sz="2400" dirty="0">
                <a:solidFill>
                  <a:schemeClr val="bg2">
                    <a:lumMod val="75000"/>
                  </a:schemeClr>
                </a:solidFill>
              </a:rPr>
              <a:t> </a:t>
            </a:r>
            <a:r>
              <a:rPr lang="hr-HR" sz="2400" dirty="0" err="1">
                <a:solidFill>
                  <a:srgbClr val="0070C0"/>
                </a:solidFill>
              </a:rPr>
              <a:t>Quality</a:t>
            </a:r>
            <a:r>
              <a:rPr lang="hr-HR" sz="2400" dirty="0">
                <a:solidFill>
                  <a:srgbClr val="0070C0"/>
                </a:solidFill>
              </a:rPr>
              <a:t> </a:t>
            </a:r>
            <a:r>
              <a:rPr lang="hr-HR" sz="2400" dirty="0" err="1">
                <a:solidFill>
                  <a:srgbClr val="0070C0"/>
                </a:solidFill>
              </a:rPr>
              <a:t>Labels</a:t>
            </a:r>
            <a:r>
              <a:rPr lang="hr-HR" sz="2400" dirty="0">
                <a:solidFill>
                  <a:srgbClr val="0070C0"/>
                </a:solidFill>
              </a:rPr>
              <a:t> </a:t>
            </a:r>
          </a:p>
          <a:p>
            <a:endParaRPr lang="hr-HR" sz="2400" dirty="0">
              <a:solidFill>
                <a:schemeClr val="bg2">
                  <a:lumMod val="75000"/>
                </a:schemeClr>
              </a:solidFill>
            </a:endParaRPr>
          </a:p>
          <a:p>
            <a:pPr marL="285750" indent="-285750">
              <a:buFont typeface="Arial" panose="020B0604020202020204" pitchFamily="34" charset="0"/>
              <a:buChar char="•"/>
            </a:pPr>
            <a:r>
              <a:rPr lang="hr-HR" sz="2400" dirty="0" err="1">
                <a:solidFill>
                  <a:schemeClr val="bg2">
                    <a:lumMod val="75000"/>
                  </a:schemeClr>
                </a:solidFill>
              </a:rPr>
              <a:t>titles</a:t>
            </a:r>
            <a:r>
              <a:rPr lang="hr-HR" sz="2400" dirty="0">
                <a:solidFill>
                  <a:schemeClr val="bg2">
                    <a:lumMod val="75000"/>
                  </a:schemeClr>
                </a:solidFill>
              </a:rPr>
              <a:t> </a:t>
            </a:r>
            <a:r>
              <a:rPr lang="hr-HR" sz="2400" dirty="0" err="1">
                <a:solidFill>
                  <a:schemeClr val="bg2">
                    <a:lumMod val="75000"/>
                  </a:schemeClr>
                </a:solidFill>
              </a:rPr>
              <a:t>of</a:t>
            </a:r>
            <a:r>
              <a:rPr lang="hr-HR" sz="2400" dirty="0">
                <a:solidFill>
                  <a:schemeClr val="bg2">
                    <a:lumMod val="75000"/>
                  </a:schemeClr>
                </a:solidFill>
              </a:rPr>
              <a:t> </a:t>
            </a:r>
            <a:r>
              <a:rPr lang="hr-HR" sz="2400" dirty="0" err="1">
                <a:solidFill>
                  <a:schemeClr val="bg2">
                    <a:lumMod val="75000"/>
                  </a:schemeClr>
                </a:solidFill>
              </a:rPr>
              <a:t>eTwinning</a:t>
            </a:r>
            <a:r>
              <a:rPr lang="hr-HR" sz="2400" dirty="0">
                <a:solidFill>
                  <a:schemeClr val="bg2">
                    <a:lumMod val="75000"/>
                  </a:schemeClr>
                </a:solidFill>
              </a:rPr>
              <a:t> </a:t>
            </a:r>
            <a:r>
              <a:rPr lang="hr-HR" sz="2400" dirty="0" err="1">
                <a:solidFill>
                  <a:schemeClr val="bg2">
                    <a:lumMod val="75000"/>
                  </a:schemeClr>
                </a:solidFill>
              </a:rPr>
              <a:t>school</a:t>
            </a:r>
            <a:endParaRPr lang="hr-HR" dirty="0">
              <a:solidFill>
                <a:schemeClr val="bg2">
                  <a:lumMod val="75000"/>
                </a:schemeClr>
              </a:solidFill>
            </a:endParaRPr>
          </a:p>
        </p:txBody>
      </p:sp>
      <p:pic>
        <p:nvPicPr>
          <p:cNvPr id="6" name="Slika 5">
            <a:extLst>
              <a:ext uri="{FF2B5EF4-FFF2-40B4-BE49-F238E27FC236}">
                <a16:creationId xmlns:a16="http://schemas.microsoft.com/office/drawing/2014/main" id="{A9C556FB-4A0C-42B5-B32F-3C6331A54894}"/>
              </a:ext>
            </a:extLst>
          </p:cNvPr>
          <p:cNvPicPr>
            <a:picLocks noChangeAspect="1"/>
          </p:cNvPicPr>
          <p:nvPr/>
        </p:nvPicPr>
        <p:blipFill>
          <a:blip r:embed="rId4"/>
          <a:stretch>
            <a:fillRect/>
          </a:stretch>
        </p:blipFill>
        <p:spPr>
          <a:xfrm>
            <a:off x="7606940" y="2867520"/>
            <a:ext cx="2219325" cy="2857500"/>
          </a:xfrm>
          <a:prstGeom prst="rect">
            <a:avLst/>
          </a:prstGeom>
        </p:spPr>
      </p:pic>
      <p:pic>
        <p:nvPicPr>
          <p:cNvPr id="15" name="Slika 14">
            <a:extLst>
              <a:ext uri="{FF2B5EF4-FFF2-40B4-BE49-F238E27FC236}">
                <a16:creationId xmlns:a16="http://schemas.microsoft.com/office/drawing/2014/main" id="{E93BD5E1-97DC-4C47-88CB-0CD45CA1F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8713" y="3962829"/>
            <a:ext cx="2118777" cy="2318833"/>
          </a:xfrm>
          <a:prstGeom prst="rect">
            <a:avLst/>
          </a:prstGeom>
        </p:spPr>
      </p:pic>
    </p:spTree>
    <p:extLst>
      <p:ext uri="{BB962C8B-B14F-4D97-AF65-F5344CB8AC3E}">
        <p14:creationId xmlns:p14="http://schemas.microsoft.com/office/powerpoint/2010/main" val="3638272811"/>
      </p:ext>
    </p:extLst>
  </p:cSld>
  <p:clrMapOvr>
    <a:masterClrMapping/>
  </p:clrMapOvr>
</p:sld>
</file>

<file path=ppt/theme/theme1.xml><?xml version="1.0" encoding="utf-8"?>
<a:theme xmlns:a="http://schemas.openxmlformats.org/drawingml/2006/main" name="Okvir">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{AC940D58-8A34-4044-8560-1E9F03E0F598}tf03457475</Template>
  <TotalTime>426</TotalTime>
  <Words>447</Words>
  <Application>Microsoft Office PowerPoint</Application>
  <PresentationFormat>Široki zaslon</PresentationFormat>
  <Paragraphs>70</Paragraphs>
  <Slides>14</Slides>
  <Notes>5</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14</vt:i4>
      </vt:variant>
    </vt:vector>
  </HeadingPairs>
  <TitlesOfParts>
    <vt:vector size="20" baseType="lpstr">
      <vt:lpstr>Arial</vt:lpstr>
      <vt:lpstr>Calibri</vt:lpstr>
      <vt:lpstr>Calibri Light</vt:lpstr>
      <vt:lpstr>Corbel</vt:lpstr>
      <vt:lpstr>Wingdings 2</vt:lpstr>
      <vt:lpstr>Okvir</vt:lpstr>
      <vt:lpstr>PowerPoint prezentacija</vt:lpstr>
      <vt:lpstr>Krapina – Zagorje county Croatia  Krapinsko – zagorska županija, Republika Hrvatska</vt:lpstr>
      <vt:lpstr>Primary school Bedekovčina  Osnovna škola Bedekovčina 1842. – 2025.        </vt:lpstr>
      <vt:lpstr>Outdoor classroom (by the main building)</vt:lpstr>
      <vt:lpstr>Secondary building in Poznanovec  Područna škola Poznanovec  </vt:lpstr>
      <vt:lpstr>People and classes</vt:lpstr>
      <vt:lpstr>Projects and activities</vt:lpstr>
      <vt:lpstr>Erasmus+ projects (from 2018)</vt:lpstr>
      <vt:lpstr>eTwinning projects</vt:lpstr>
      <vt:lpstr>support for gifted and talented children</vt:lpstr>
      <vt:lpstr>PowerPoint prezentacija</vt:lpstr>
      <vt:lpstr>PowerPoint prezentacija</vt:lpstr>
      <vt:lpstr>Impact on the county and national level</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marta kokolic</dc:creator>
  <cp:lastModifiedBy>marta kokolic</cp:lastModifiedBy>
  <cp:revision>56</cp:revision>
  <dcterms:created xsi:type="dcterms:W3CDTF">2023-05-21T11:33:57Z</dcterms:created>
  <dcterms:modified xsi:type="dcterms:W3CDTF">2025-04-18T12:30:05Z</dcterms:modified>
</cp:coreProperties>
</file>