
<file path=[Content_Types].xml><?xml version="1.0" encoding="utf-8"?>
<Types xmlns="http://schemas.openxmlformats.org/package/2006/content-types">
  <Default Extension="png" ContentType="image/png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</p:sldMasterIdLst>
  <p:notesMasterIdLst>
    <p:notesMasterId r:id="rId23"/>
  </p:notesMasterIdLst>
  <p:sldIdLst>
    <p:sldId id="256" r:id="rId3"/>
    <p:sldId id="268" r:id="rId4"/>
    <p:sldId id="271" r:id="rId5"/>
    <p:sldId id="257" r:id="rId6"/>
    <p:sldId id="281" r:id="rId7"/>
    <p:sldId id="280" r:id="rId8"/>
    <p:sldId id="282" r:id="rId9"/>
    <p:sldId id="283" r:id="rId10"/>
    <p:sldId id="273" r:id="rId11"/>
    <p:sldId id="258" r:id="rId12"/>
    <p:sldId id="284" r:id="rId13"/>
    <p:sldId id="259" r:id="rId14"/>
    <p:sldId id="286" r:id="rId15"/>
    <p:sldId id="287" r:id="rId16"/>
    <p:sldId id="266" r:id="rId17"/>
    <p:sldId id="288" r:id="rId18"/>
    <p:sldId id="289" r:id="rId19"/>
    <p:sldId id="290" r:id="rId20"/>
    <p:sldId id="291" r:id="rId21"/>
    <p:sldId id="275" r:id="rId22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9974" autoAdjust="0"/>
  </p:normalViewPr>
  <p:slideViewPr>
    <p:cSldViewPr snapToGrid="0" snapToObjects="1">
      <p:cViewPr varScale="1">
        <p:scale>
          <a:sx n="46" d="100"/>
          <a:sy n="46" d="100"/>
        </p:scale>
        <p:origin x="10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223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hr-hr/topic/chatgpt-vs-microsoft-copilot-koja-je-razlika-8fdec864-72b1-46e1-afcb-8c12280d712f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support.microsoft.com/sr-latn-rs/topic/chatgpt-u-odnosu-na-microsoft-copilot-u-%C4%8Demu-je-razlika-8fdec864-72b1-46e1-afcb-8c12280d712f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" sz="1200" dirty="0" smtClean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Mobilni uređaji poput tableta i pametnih telefona postali su sveprisutni u našem svakodnevnom životu, a njihov potencijal kao obrazovnih alata sve se više prepoznaje. Od sustava za upravljanje učenjem (LMS) do kolaborativnih platformi kao što su Google Workspace i Padlet, ovi uređaji nude obilje mogućnosti za poboljšanje iskustva učenja za učenike svih uzrasta. Zato sam u šumi tečajva odabrala ovaj vodeći se idejom da ću naučiti nešto novo s obzirom da su za ovaj tečaj</a:t>
            </a:r>
            <a:r>
              <a:rPr lang="hr" sz="1200" baseline="0" dirty="0" smtClean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kao uvijet stavili testiranje digitalnih i jezičnih kompetencija –uvijet je bio da ne dolaze početnici...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" sz="1200" dirty="0" smtClean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Tako npr. Jezični modeli pokretani umjetnom inteligencijom, kao što je ChatGPT, se mogu koristiti za generiranje teksta na temelju upita,/PROMPT/ omogućujući učenicima da istražuju kreativno pisanje, sažimaju informacije ili čak pišu eseje. Pažljivo podsticanje ključno je za osiguravanje relevantnosti sadržaja</a:t>
            </a:r>
            <a:r>
              <a:rPr lang="hr" sz="1200" baseline="0" dirty="0" smtClean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ali isto tako treba ih odgajati za etičan pristup korištenju AI..jer mogućnosti zlupotrebe su zastrašujuće...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hr-HR" dirty="0" err="1" smtClean="0"/>
              <a:t>ChatGPT</a:t>
            </a:r>
            <a:r>
              <a:rPr lang="hr-HR" dirty="0" smtClean="0"/>
              <a:t> i Microsoft </a:t>
            </a:r>
            <a:r>
              <a:rPr lang="hr-HR" dirty="0" err="1" smtClean="0"/>
              <a:t>Copilot</a:t>
            </a:r>
            <a:r>
              <a:rPr lang="hr-HR" dirty="0" smtClean="0"/>
              <a:t> su tehnologije umjetne inteligencije (AI) koje su razvijene kako bi pomogle korisnicima da brže i učinkovitije obavljaju zadatke. Iako se mogu činiti sličnima, postoje značajne razlike između njih.</a:t>
            </a:r>
          </a:p>
          <a:p>
            <a:r>
              <a:rPr lang="hr-HR" b="1" dirty="0" err="1" smtClean="0"/>
              <a:t>ChatGPT</a:t>
            </a:r>
            <a:r>
              <a:rPr lang="hr-HR" dirty="0" smtClean="0"/>
              <a:t> je tehnologija obrade prirodnog jezika koja koristi strojno učenje, dubinsko učenje i generiranje prirodnog jezika za odgovaranje na pitanja i razgovore. Razvijen od strane </a:t>
            </a:r>
            <a:r>
              <a:rPr lang="hr-HR" dirty="0" err="1" smtClean="0"/>
              <a:t>OpenAI</a:t>
            </a:r>
            <a:r>
              <a:rPr lang="hr-HR" dirty="0" smtClean="0"/>
              <a:t>, </a:t>
            </a:r>
            <a:r>
              <a:rPr lang="hr-HR" dirty="0" err="1" smtClean="0"/>
              <a:t>ChatGPT</a:t>
            </a:r>
            <a:r>
              <a:rPr lang="hr-HR" dirty="0" smtClean="0"/>
              <a:t> koristi algoritme strojnog učenja kako bi razumio kontekst razgovora i generirao odgovore na temelju uzoraka iz ljudskog jezika. </a:t>
            </a:r>
            <a:r>
              <a:rPr lang="hr-HR" dirty="0" smtClean="0">
                <a:hlinkClick r:id="rId3"/>
              </a:rPr>
              <a:t>Može pomoći u sastavljanju eseja, pisanju koda, pretraživanju interneta i drugim zadacima</a:t>
            </a:r>
            <a:r>
              <a:rPr lang="hr-HR" baseline="30000" dirty="0" smtClean="0">
                <a:hlinkClick r:id="rId3"/>
              </a:rPr>
              <a:t>1</a:t>
            </a:r>
            <a:r>
              <a:rPr lang="hr-HR" dirty="0" smtClean="0"/>
              <a:t>.</a:t>
            </a:r>
          </a:p>
          <a:p>
            <a:r>
              <a:rPr lang="hr-HR" b="1" dirty="0" smtClean="0"/>
              <a:t>Microsoft </a:t>
            </a:r>
            <a:r>
              <a:rPr lang="hr-HR" b="1" dirty="0" err="1" smtClean="0"/>
              <a:t>Copilot</a:t>
            </a:r>
            <a:r>
              <a:rPr lang="hr-HR" dirty="0" smtClean="0"/>
              <a:t> je digitalni pomoćnik temeljen na AI-u koji se integrira s Microsoft 365 aplikacijama. Kombinira velike jezične modele s vašim podacima iz Microsoft </a:t>
            </a:r>
            <a:r>
              <a:rPr lang="hr-HR" dirty="0" err="1" smtClean="0"/>
              <a:t>Grapha</a:t>
            </a:r>
            <a:r>
              <a:rPr lang="hr-HR" dirty="0" smtClean="0"/>
              <a:t> kako bi vam pomogao u produktivnosti. </a:t>
            </a:r>
            <a:r>
              <a:rPr lang="hr-HR" dirty="0" err="1" smtClean="0">
                <a:hlinkClick r:id="rId3"/>
              </a:rPr>
              <a:t>Copilot</a:t>
            </a:r>
            <a:r>
              <a:rPr lang="hr-HR" dirty="0" smtClean="0">
                <a:hlinkClick r:id="rId3"/>
              </a:rPr>
              <a:t> je ugrađen u aplikacije kao što su Word, Excel, PowerPoint i </a:t>
            </a:r>
            <a:r>
              <a:rPr lang="hr-HR" dirty="0" err="1" smtClean="0">
                <a:hlinkClick r:id="rId3"/>
              </a:rPr>
              <a:t>Teams</a:t>
            </a:r>
            <a:r>
              <a:rPr lang="hr-HR" dirty="0" smtClean="0">
                <a:hlinkClick r:id="rId3"/>
              </a:rPr>
              <a:t>, pružajući personaliziranu pomoć i potporu u svakodnevnim zadacima</a:t>
            </a:r>
            <a:r>
              <a:rPr lang="hr-HR" baseline="30000" dirty="0" smtClean="0">
                <a:hlinkClick r:id="rId4"/>
              </a:rPr>
              <a:t>2</a:t>
            </a:r>
            <a:r>
              <a:rPr lang="hr-HR" dirty="0" smtClean="0"/>
              <a:t>. 😊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80847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" sz="1200" dirty="0" smtClean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To ne znači da nema dobrih strana ...Alati poput Gamme omogućuju učenicima stvaranje vizualno zapanjujućih prezentacija uz pomoć umjetne inteligencije, pomažu im da se usredotoče na sadržaj i poruku, a ne na dizajn. ChatPDF je alat pokretan umjetnom inteligencijom koji može sažeti i izvući ključne informacije iz PDF dokumenata, što studentima olakšava rad sa složenim materijalima za čitanje.</a:t>
            </a: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hr-HR" dirty="0" err="1" smtClean="0"/>
              <a:t>Gamma</a:t>
            </a:r>
            <a:r>
              <a:rPr lang="hr-HR" baseline="0" dirty="0" smtClean="0"/>
              <a:t> prezentacije pokazati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70508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hr-HR" dirty="0" err="1" smtClean="0"/>
              <a:t>Gamma</a:t>
            </a:r>
            <a:r>
              <a:rPr lang="hr-HR" baseline="0" dirty="0" smtClean="0"/>
              <a:t> prezentacije pokazati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06926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Molim te napiši mi opisnu ocjenu za učenicu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kjoja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objasnila načine poštivanja 1. Božje zapovijedi, točno navela načine poštivanja ili nepoštivanja Božjeg imena, detaljno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ispripovijedila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tekst o zlatnom teletu, objasnila povezanost poruke biblijskog teksta o zlatnom teletu sa svakidašnjim životom. Za svaku natuknicu napiši posebnu rečenicu. Koristi oko 130 riječi.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10148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hr-HR" dirty="0" smtClean="0"/>
              <a:t>### Ocjena učeničkog rada: Martin Kučko, 8.a</a:t>
            </a:r>
          </a:p>
          <a:p>
            <a:endParaRPr lang="hr-HR" dirty="0" smtClean="0"/>
          </a:p>
          <a:p>
            <a:r>
              <a:rPr lang="hr-HR" dirty="0" smtClean="0"/>
              <a:t>#### Tema: Blaženi Alojzije Stepinac</a:t>
            </a:r>
          </a:p>
          <a:p>
            <a:endParaRPr lang="hr-HR" dirty="0" smtClean="0"/>
          </a:p>
          <a:p>
            <a:r>
              <a:rPr lang="hr-HR" dirty="0" smtClean="0"/>
              <a:t>**Ocjena: 4 (vrlo dobar)**</a:t>
            </a:r>
          </a:p>
          <a:p>
            <a:endParaRPr lang="hr-HR" dirty="0" smtClean="0"/>
          </a:p>
          <a:p>
            <a:r>
              <a:rPr lang="hr-HR" dirty="0" smtClean="0"/>
              <a:t>**Komponente ocjene:**</a:t>
            </a:r>
          </a:p>
          <a:p>
            <a:endParaRPr lang="hr-HR" dirty="0" smtClean="0"/>
          </a:p>
          <a:p>
            <a:r>
              <a:rPr lang="hr-HR" dirty="0" smtClean="0"/>
              <a:t>1. **Sadržaj:**</a:t>
            </a:r>
          </a:p>
          <a:p>
            <a:r>
              <a:rPr lang="hr-HR" dirty="0" smtClean="0"/>
              <a:t>   - **Točnost informacija:** Većina informacija u radu je točna, ali postoji značajna povijesna pogreška: Alojzije Stepinac nije oslobođen nakon smrti Josipa Broza Tita jer je Stepinac umro 1960. godine, a Tito 1980. godine. Također, nije navedeno kada je Stepinac umro i što je tome prethodilo.</a:t>
            </a:r>
          </a:p>
          <a:p>
            <a:r>
              <a:rPr lang="hr-HR" dirty="0" smtClean="0"/>
              <a:t>   - **Detaljnost:** Učenik je pružio detaljan opis Stepinčevog života, ali nedostaje ključna informacija o Stepinčevoj smrti i događajima koji su tome prethodili.</a:t>
            </a:r>
          </a:p>
          <a:p>
            <a:endParaRPr lang="hr-HR" dirty="0" smtClean="0"/>
          </a:p>
          <a:p>
            <a:r>
              <a:rPr lang="hr-HR" dirty="0" smtClean="0"/>
              <a:t>2. **Struktura i organizacija:**</a:t>
            </a:r>
          </a:p>
          <a:p>
            <a:r>
              <a:rPr lang="hr-HR" dirty="0" smtClean="0"/>
              <a:t>   - **Uvod i zaključak:** Rad ima jasan uvod i zaključak, što pomaže u razumijevanju glavnih tema i zaključaka.</a:t>
            </a:r>
          </a:p>
          <a:p>
            <a:r>
              <a:rPr lang="hr-HR" dirty="0" smtClean="0"/>
              <a:t>   - **Paragrafi:** Svaki paragraf ima jasno definiranu ideju, što omogućuje lako praćenje teksta.</a:t>
            </a:r>
          </a:p>
          <a:p>
            <a:r>
              <a:rPr lang="hr-HR" dirty="0" smtClean="0"/>
              <a:t>   - **Logički slijed:** Događaji i informacije su prezentirani u logičkom i kronološkom redoslijedu, uz izuzetak spomenute pogreške.</a:t>
            </a:r>
          </a:p>
          <a:p>
            <a:endParaRPr lang="hr-HR" dirty="0" smtClean="0"/>
          </a:p>
          <a:p>
            <a:r>
              <a:rPr lang="hr-HR" dirty="0" smtClean="0"/>
              <a:t>3. **Jezik i stil:**</a:t>
            </a:r>
          </a:p>
          <a:p>
            <a:r>
              <a:rPr lang="hr-HR" dirty="0" smtClean="0"/>
              <a:t>   - **Rječnik:** Učenik koristi prikladan i bogat rječnik, primjeren razini 8. razreda.</a:t>
            </a:r>
          </a:p>
          <a:p>
            <a:r>
              <a:rPr lang="hr-HR" dirty="0" smtClean="0"/>
              <a:t>   - **Pravopis i gramatika:** Tekst je gotovo bez pravopisnih i gramatičkih pogrešaka, s izuzetkom nekoliko sitnih grešaka (npr. "Godine" bi trebalo biti "godine" i "</a:t>
            </a:r>
            <a:r>
              <a:rPr lang="hr-HR" dirty="0" err="1" smtClean="0"/>
              <a:t>židovima</a:t>
            </a:r>
            <a:r>
              <a:rPr lang="hr-HR" dirty="0" smtClean="0"/>
              <a:t>" bi trebalo biti "Židovima").</a:t>
            </a:r>
          </a:p>
          <a:p>
            <a:r>
              <a:rPr lang="hr-HR" dirty="0" smtClean="0"/>
              <a:t>   - **Stil:** Stil pisanja je jasan i informativan, bez nepotrebnog ponavljanja ili zastranjivanja od glavne teme.</a:t>
            </a:r>
          </a:p>
          <a:p>
            <a:endParaRPr lang="hr-HR" dirty="0" smtClean="0"/>
          </a:p>
          <a:p>
            <a:r>
              <a:rPr lang="hr-HR" dirty="0" smtClean="0"/>
              <a:t>4. **Izvor informacija:**</a:t>
            </a:r>
          </a:p>
          <a:p>
            <a:r>
              <a:rPr lang="hr-HR" dirty="0" smtClean="0"/>
              <a:t>   - **Pouzdanost:** Informacije izgledaju kao da su preuzete iz pouzdanih izvora, iako bi bilo korisno navesti specifične izvore ili literaturu.</a:t>
            </a:r>
          </a:p>
          <a:p>
            <a:r>
              <a:rPr lang="hr-HR" dirty="0" smtClean="0"/>
              <a:t>   - **Citat:** Bilo bi dobro da su neki dijelovi rada potkrijepljeni citatima ili referencama, što bi dodatno osnažilo vjerodostojnost rada.</a:t>
            </a:r>
          </a:p>
          <a:p>
            <a:endParaRPr lang="hr-HR" dirty="0" smtClean="0"/>
          </a:p>
          <a:p>
            <a:r>
              <a:rPr lang="hr-HR" dirty="0" smtClean="0"/>
              <a:t>**Zaključak:**</a:t>
            </a:r>
          </a:p>
          <a:p>
            <a:r>
              <a:rPr lang="hr-HR" dirty="0" smtClean="0"/>
              <a:t>Martin Kučko je napisao vrlo dobar rad o blaženom Alojziju Stepincu, pokazavši razumijevanje teme i vještinu organizacije teksta. Međutim, značajna povijesna pogreška o Stepinčevoj smrti i oslobađanju nakon Titove smrti te nedostatak informacija o Stepinčevoj smrti utjecali su na konačnu ocjenu. Preporučuje se da u budućim radovima posveti više pažnje provjeri točnosti ključnih informacija i navođenju izvora.</a:t>
            </a:r>
          </a:p>
          <a:p>
            <a:endParaRPr lang="hr-HR" dirty="0" smtClean="0"/>
          </a:p>
          <a:p>
            <a:r>
              <a:rPr lang="hr-HR" dirty="0" smtClean="0"/>
              <a:t>**Preporuka za napredak:**</a:t>
            </a:r>
          </a:p>
          <a:p>
            <a:r>
              <a:rPr lang="hr-HR" dirty="0" smtClean="0"/>
              <a:t>- Ispraviti netočnu informaciju o Stepinčevom oslobađanju nakon Titove smrti.</a:t>
            </a:r>
          </a:p>
          <a:p>
            <a:r>
              <a:rPr lang="hr-HR" dirty="0" smtClean="0"/>
              <a:t>- Dodati informacije o Stepinčevoj smrti i događajima koji su joj prethodili.</a:t>
            </a:r>
          </a:p>
          <a:p>
            <a:r>
              <a:rPr lang="hr-HR" dirty="0" smtClean="0"/>
              <a:t>- U budućim radovima uključiti izvore informacija ili literaturu koja je korištena za izradu rada.</a:t>
            </a:r>
          </a:p>
          <a:p>
            <a:r>
              <a:rPr lang="hr-HR" dirty="0" smtClean="0"/>
              <a:t>- Uključiti citate ili reference kako bi se osnažila vjerodostojnost tvrdnji.</a:t>
            </a:r>
          </a:p>
          <a:p>
            <a:endParaRPr lang="hr-HR" dirty="0" smtClean="0"/>
          </a:p>
          <a:p>
            <a:r>
              <a:rPr lang="hr-HR" dirty="0" smtClean="0"/>
              <a:t>**Ispravka ključne informacije:**</a:t>
            </a:r>
          </a:p>
          <a:p>
            <a:r>
              <a:rPr lang="hr-HR" dirty="0" smtClean="0"/>
              <a:t>Alojzije Stepinac je umro 10. veljače 1960. godine pod sumnjivim okolnostima, nakon što je bio premješten iz zatvora u kućni pritvor u Krašiću. Nakon njegove smrti, Stepinac je postao simbol otpora protiv represije i borbe za ljudska prava.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03185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48884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tečaju je sudjelovalo 6 učitelja iz različitih odgojno - obrazovnih ustanova Italije, Mađarske i Palestine. Tečaj su vodile s 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Menyhei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Zsófia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Szőke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Johanna, a težište je bilo na istraživanju kako mobilni uređaji poput tableta i pametnih telefona mogu biti integrirani u nastavne procese kao snažni edukacijski alati. Sudionici su se angažirali u nizu aktivnosti koje su poticale kreativnost, interakciju i razmjenu ideja.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41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hr-HR" dirty="0" smtClean="0"/>
              <a:t>Sve aktivnosti provodili smo hibridno, uživo</a:t>
            </a:r>
            <a:r>
              <a:rPr lang="hr-HR" baseline="0" dirty="0" smtClean="0"/>
              <a:t> tijekom tečaja i on line tijekom dana/večeri-DZ… ujedno je to bio izvrstan način konkretnog učenja od korištenja </a:t>
            </a:r>
            <a:r>
              <a:rPr lang="hr-HR" baseline="0" dirty="0" err="1" smtClean="0"/>
              <a:t>google</a:t>
            </a:r>
            <a:r>
              <a:rPr lang="hr-HR" baseline="0" dirty="0" smtClean="0"/>
              <a:t> učionice do korištenja svih ostalih alata i metoda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54121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Na tečaju smo koristili razne digitalne alate i njihovu primjenu u nastav… npr.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16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hr-HR" dirty="0" smtClean="0"/>
              <a:t>Mislite da sam se nakon ovih aktivnosti zapitala ? Nisam jer ponavljanje je majka mudrosti… a ono što je potpuno </a:t>
            </a:r>
            <a:r>
              <a:rPr lang="hr-HR" dirty="0" err="1" smtClean="0"/>
              <a:t>promjenilo</a:t>
            </a:r>
            <a:r>
              <a:rPr lang="hr-HR" dirty="0" smtClean="0"/>
              <a:t> moj diskurs u pitanju korištenja tehnologije uskoro slijedi, no prije toga imam mali zadatak za vas da se ne uspavate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08151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hr-HR" dirty="0" smtClean="0"/>
              <a:t>Pitam –koliko vas izrađuje svoje materijale u</a:t>
            </a:r>
            <a:r>
              <a:rPr lang="hr-HR" baseline="0" dirty="0" smtClean="0"/>
              <a:t> </a:t>
            </a:r>
            <a:r>
              <a:rPr lang="hr-HR" baseline="0" dirty="0" err="1" smtClean="0"/>
              <a:t>Learning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appsu</a:t>
            </a:r>
            <a:r>
              <a:rPr lang="hr-HR" baseline="0" dirty="0" smtClean="0"/>
              <a:t> ? Ili imenujem neki drugi alat i pozivam da zajedno napravimo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63812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hr-HR" dirty="0" err="1" smtClean="0"/>
              <a:t>quiziz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98901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hr-HR" dirty="0" smtClean="0"/>
              <a:t>Do ovog tečaja mi je CHAT GPT služio</a:t>
            </a:r>
            <a:r>
              <a:rPr lang="hr-HR" baseline="0" dirty="0" smtClean="0"/>
              <a:t> za zabavu….prošlogodišnji </a:t>
            </a:r>
            <a:r>
              <a:rPr lang="hr-HR" baseline="0" dirty="0" err="1" smtClean="0"/>
              <a:t>osmaši</a:t>
            </a:r>
            <a:r>
              <a:rPr lang="hr-HR" baseline="0" dirty="0" smtClean="0"/>
              <a:t> su koristili chat </a:t>
            </a:r>
            <a:r>
              <a:rPr lang="hr-HR" baseline="0" dirty="0" err="1" smtClean="0"/>
              <a:t>gpt</a:t>
            </a:r>
            <a:r>
              <a:rPr lang="hr-HR" baseline="0" dirty="0" smtClean="0"/>
              <a:t> …danas znam da gotovo sve aplikacije koje sam koristila ili koristim u nastavi imaju mogućnost kreiranja sadržaja putem umjetne inteligencije…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90165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6F5388A6-8C2B-4AB9-BF10-4F5196CA8665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4.7.2024.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06A4E755-F236-4E64-87F6-BD7B52C2F104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7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6F5388A6-8C2B-4AB9-BF10-4F5196CA8665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4.7.2024.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06A4E755-F236-4E64-87F6-BD7B52C2F104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10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6F5388A6-8C2B-4AB9-BF10-4F5196CA8665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4.7.2024.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06A4E755-F236-4E64-87F6-BD7B52C2F104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491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6F5388A6-8C2B-4AB9-BF10-4F5196CA8665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4.7.2024.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06A4E755-F236-4E64-87F6-BD7B52C2F104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51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6F5388A6-8C2B-4AB9-BF10-4F5196CA8665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4.7.2024.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06A4E755-F236-4E64-87F6-BD7B52C2F104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932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6F5388A6-8C2B-4AB9-BF10-4F5196CA8665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4.7.2024.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06A4E755-F236-4E64-87F6-BD7B52C2F104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930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6F5388A6-8C2B-4AB9-BF10-4F5196CA8665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4.7.2024.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06A4E755-F236-4E64-87F6-BD7B52C2F104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195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6F5388A6-8C2B-4AB9-BF10-4F5196CA8665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4.7.2024.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06A4E755-F236-4E64-87F6-BD7B52C2F104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27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6F5388A6-8C2B-4AB9-BF10-4F5196CA8665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4.7.2024.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06A4E755-F236-4E64-87F6-BD7B52C2F104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40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6F5388A6-8C2B-4AB9-BF10-4F5196CA8665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4.7.2024.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06A4E755-F236-4E64-87F6-BD7B52C2F104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77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>
              <a:defRPr/>
            </a:pPr>
            <a:fld id="{6F5388A6-8C2B-4AB9-BF10-4F5196CA8665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4.7.2024.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>
              <a:defRPr/>
            </a:pPr>
            <a:fld id="{06A4E755-F236-4E64-87F6-BD7B52C2F104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882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>
              <a:defRPr/>
            </a:pPr>
            <a:fld id="{6F5388A6-8C2B-4AB9-BF10-4F5196CA8665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4.7.2024.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>
              <a:defRPr/>
            </a:pPr>
            <a:fld id="{06A4E755-F236-4E64-87F6-BD7B52C2F104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849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ebp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urYn41ZxCek" TargetMode="External"/><Relationship Id="rId13" Type="http://schemas.openxmlformats.org/officeDocument/2006/relationships/hyperlink" Target="https://i-nastava.gov.hr/UserDocsImages/dokumenti/GIK-KatolickiVjeronauk/Katolicki-vjeronauk-GIK_1_OS.pdf" TargetMode="External"/><Relationship Id="rId3" Type="http://schemas.openxmlformats.org/officeDocument/2006/relationships/image" Target="../media/image30.png"/><Relationship Id="rId7" Type="http://schemas.openxmlformats.org/officeDocument/2006/relationships/hyperlink" Target="https://youtu.be/whwy0iGw0gU" TargetMode="External"/><Relationship Id="rId12" Type="http://schemas.openxmlformats.org/officeDocument/2006/relationships/hyperlink" Target="https://vjeronaucni-portal.com/vjeronauk-kateheze-i-materijali-za-osnovnu-skolu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IjUc_CtQL08" TargetMode="External"/><Relationship Id="rId11" Type="http://schemas.openxmlformats.org/officeDocument/2006/relationships/hyperlink" Target="https://youtu.be/d7eW15SD9AE" TargetMode="External"/><Relationship Id="rId5" Type="http://schemas.openxmlformats.org/officeDocument/2006/relationships/hyperlink" Target="https://youtu.be/D-ljMVijR5I" TargetMode="External"/><Relationship Id="rId10" Type="http://schemas.openxmlformats.org/officeDocument/2006/relationships/hyperlink" Target="https://youtu.be/QAjhX4LEBwQ" TargetMode="External"/><Relationship Id="rId4" Type="http://schemas.openxmlformats.org/officeDocument/2006/relationships/hyperlink" Target="https://youtu.be/ASC6x1hOnZw" TargetMode="External"/><Relationship Id="rId9" Type="http://schemas.openxmlformats.org/officeDocument/2006/relationships/hyperlink" Target="https://youtu.be/u9A8yILESGc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parl.europa.eu/meetdocs/2014_2019/plmrep/COMMITTEES/JURI/DV/2019/11-06/Ethics-guidelines-AI_HR.pdf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hrcak.srce.hr/file/45688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39844" y="2391835"/>
            <a:ext cx="13632279" cy="1666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4374"/>
              </a:lnSpc>
            </a:pPr>
            <a:r>
              <a:rPr lang="hr" sz="5400" b="1" dirty="0">
                <a:solidFill>
                  <a:srgbClr val="92D05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Tableti i pametni telefoni</a:t>
            </a:r>
            <a:r>
              <a:rPr lang="hr" sz="5400" b="1" dirty="0" smtClean="0">
                <a:solidFill>
                  <a:srgbClr val="92D05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:</a:t>
            </a:r>
          </a:p>
          <a:p>
            <a:pPr>
              <a:lnSpc>
                <a:spcPts val="4374"/>
              </a:lnSpc>
            </a:pPr>
            <a:endParaRPr lang="hr" sz="5400" b="1" dirty="0">
              <a:solidFill>
                <a:srgbClr val="FFFF00"/>
              </a:solidFill>
              <a:latin typeface="Alexandria" pitchFamily="34" charset="0"/>
              <a:ea typeface="Alexandria" pitchFamily="34" charset="-122"/>
              <a:cs typeface="Alexandria" pitchFamily="34" charset="-120"/>
            </a:endParaRPr>
          </a:p>
          <a:p>
            <a:pPr>
              <a:lnSpc>
                <a:spcPts val="4374"/>
              </a:lnSpc>
            </a:pPr>
            <a:r>
              <a:rPr lang="hr" sz="5400" b="1" dirty="0" smtClean="0">
                <a:solidFill>
                  <a:srgbClr val="FFFF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hr" sz="4400" b="1" i="1" dirty="0">
                <a:solidFill>
                  <a:srgbClr val="FFFF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korištenje mobilnih uređaja kao </a:t>
            </a:r>
            <a:r>
              <a:rPr lang="hr" sz="4400" b="1" i="1" dirty="0" smtClean="0">
                <a:solidFill>
                  <a:srgbClr val="FFFF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obrazovnih alata</a:t>
            </a:r>
            <a:endParaRPr lang="en-US" sz="4400" b="1" i="1" dirty="0">
              <a:solidFill>
                <a:srgbClr val="FFFF00"/>
              </a:solidFill>
            </a:endParaRPr>
          </a:p>
          <a:p>
            <a:pPr marL="0" indent="0">
              <a:lnSpc>
                <a:spcPts val="4374"/>
              </a:lnSpc>
              <a:buNone/>
            </a:pPr>
            <a:endParaRPr lang="en-US" sz="3499" dirty="0"/>
          </a:p>
        </p:txBody>
      </p:sp>
      <p:sp>
        <p:nvSpPr>
          <p:cNvPr id="6" name="Text 2"/>
          <p:cNvSpPr/>
          <p:nvPr/>
        </p:nvSpPr>
        <p:spPr>
          <a:xfrm>
            <a:off x="8789167" y="3532107"/>
            <a:ext cx="4340966" cy="26010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hr" sz="1750" dirty="0" smtClean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6319599" y="5553194"/>
            <a:ext cx="355402" cy="355402"/>
          </a:xfrm>
          <a:prstGeom prst="roundRect">
            <a:avLst>
              <a:gd name="adj" fmla="val 2572603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9" name="Text 4"/>
          <p:cNvSpPr/>
          <p:nvPr/>
        </p:nvSpPr>
        <p:spPr>
          <a:xfrm>
            <a:off x="10606722" y="7147822"/>
            <a:ext cx="2523411" cy="38885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3062"/>
              </a:lnSpc>
              <a:buNone/>
            </a:pPr>
            <a:r>
              <a:rPr lang="hr" sz="2187" b="1" dirty="0" smtClean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        Marica Celjak</a:t>
            </a:r>
            <a:endParaRPr lang="en-US" sz="2187" dirty="0"/>
          </a:p>
        </p:txBody>
      </p:sp>
      <p:sp>
        <p:nvSpPr>
          <p:cNvPr id="12" name="TekstniOkvir 11"/>
          <p:cNvSpPr txBox="1"/>
          <p:nvPr/>
        </p:nvSpPr>
        <p:spPr>
          <a:xfrm>
            <a:off x="7618605" y="5947493"/>
            <a:ext cx="5416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 smtClean="0">
                <a:solidFill>
                  <a:schemeClr val="bg1"/>
                </a:solidFill>
              </a:rPr>
              <a:t>Erasmus</a:t>
            </a:r>
            <a:r>
              <a:rPr lang="hr-HR" sz="2400" dirty="0" smtClean="0">
                <a:solidFill>
                  <a:schemeClr val="bg1"/>
                </a:solidFill>
              </a:rPr>
              <a:t> tečaj: Budimpešta</a:t>
            </a:r>
          </a:p>
          <a:p>
            <a:r>
              <a:rPr lang="hr-HR" sz="2400" dirty="0" smtClean="0">
                <a:solidFill>
                  <a:schemeClr val="bg1"/>
                </a:solidFill>
              </a:rPr>
              <a:t>od </a:t>
            </a:r>
            <a:r>
              <a:rPr lang="hr-HR" sz="2400" dirty="0">
                <a:solidFill>
                  <a:schemeClr val="bg1"/>
                </a:solidFill>
              </a:rPr>
              <a:t>8.4. –13.4. 2024.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4" y="4337714"/>
            <a:ext cx="5746314" cy="3590911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990174" y="371806"/>
            <a:ext cx="112433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600" dirty="0">
                <a:solidFill>
                  <a:schemeClr val="bg1"/>
                </a:solidFill>
                <a:latin typeface="Google Sans"/>
              </a:rPr>
              <a:t>Drugi stručni skup ŽSV-a vjeroučitelja OŠ i SŠ Krapinsko-zagorske županije (Zabok) 4.7.2024.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441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8561" y="367504"/>
            <a:ext cx="8428077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hr" sz="4374" b="1" dirty="0">
                <a:solidFill>
                  <a:srgbClr val="F0F4F1"/>
                </a:solidFill>
                <a:ea typeface="Syne" pitchFamily="34" charset="-122"/>
                <a:cs typeface="Syne" pitchFamily="34" charset="-120"/>
              </a:rPr>
              <a:t>AI u učionici</a:t>
            </a:r>
            <a:endParaRPr lang="en-US" sz="4374" dirty="0"/>
          </a:p>
        </p:txBody>
      </p:sp>
      <p:sp>
        <p:nvSpPr>
          <p:cNvPr id="5" name="Shape 2"/>
          <p:cNvSpPr/>
          <p:nvPr/>
        </p:nvSpPr>
        <p:spPr>
          <a:xfrm>
            <a:off x="2037993" y="3612237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2199799" y="3653909"/>
            <a:ext cx="17633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hr" sz="2624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1</a:t>
            </a:r>
            <a:endParaRPr lang="en-US" sz="2624" dirty="0"/>
          </a:p>
        </p:txBody>
      </p:sp>
      <p:sp>
        <p:nvSpPr>
          <p:cNvPr id="7" name="Text 4"/>
          <p:cNvSpPr/>
          <p:nvPr/>
        </p:nvSpPr>
        <p:spPr>
          <a:xfrm>
            <a:off x="2760107" y="3688556"/>
            <a:ext cx="2647950" cy="104155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hr" sz="2187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Poticanje i generiranje teksta</a:t>
            </a:r>
            <a:endParaRPr lang="en-US" sz="2187" dirty="0"/>
          </a:p>
        </p:txBody>
      </p:sp>
      <p:sp>
        <p:nvSpPr>
          <p:cNvPr id="8" name="Text 5"/>
          <p:cNvSpPr/>
          <p:nvPr/>
        </p:nvSpPr>
        <p:spPr>
          <a:xfrm>
            <a:off x="1709530" y="4863346"/>
            <a:ext cx="3698527" cy="144468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hr" sz="2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Istraživanje upotrebe umjetne inteligencije za stvaranje sadržaja i prilagođene upute.</a:t>
            </a:r>
            <a:endParaRPr lang="en-US" sz="2400" dirty="0"/>
          </a:p>
        </p:txBody>
      </p:sp>
      <p:sp>
        <p:nvSpPr>
          <p:cNvPr id="9" name="Shape 6"/>
          <p:cNvSpPr/>
          <p:nvPr/>
        </p:nvSpPr>
        <p:spPr>
          <a:xfrm>
            <a:off x="5591430" y="1625302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5683664" y="1625302"/>
            <a:ext cx="334328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hr" sz="2624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2</a:t>
            </a:r>
            <a:endParaRPr lang="en-US" sz="2624" dirty="0"/>
          </a:p>
        </p:txBody>
      </p:sp>
      <p:sp>
        <p:nvSpPr>
          <p:cNvPr id="11" name="Text 8"/>
          <p:cNvSpPr/>
          <p:nvPr/>
        </p:nvSpPr>
        <p:spPr>
          <a:xfrm>
            <a:off x="6277586" y="1672349"/>
            <a:ext cx="2647950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hr" sz="2187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Generiranje slike</a:t>
            </a:r>
            <a:endParaRPr lang="en-US" sz="2187" dirty="0"/>
          </a:p>
        </p:txBody>
      </p:sp>
      <p:sp>
        <p:nvSpPr>
          <p:cNvPr id="12" name="Text 9"/>
          <p:cNvSpPr/>
          <p:nvPr/>
        </p:nvSpPr>
        <p:spPr>
          <a:xfrm>
            <a:off x="6412707" y="2628074"/>
            <a:ext cx="2647950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hr" sz="2800" dirty="0">
                <a:solidFill>
                  <a:srgbClr val="D7E5D8"/>
                </a:solidFill>
                <a:ea typeface="Syne" pitchFamily="34" charset="-122"/>
                <a:cs typeface="Syne" pitchFamily="34" charset="-120"/>
              </a:rPr>
              <a:t>Korištenje AI alata za osnovne zadatke generiranja slika.</a:t>
            </a:r>
            <a:endParaRPr lang="en-US" sz="2800" dirty="0"/>
          </a:p>
        </p:txBody>
      </p:sp>
      <p:sp>
        <p:nvSpPr>
          <p:cNvPr id="13" name="Shape 10"/>
          <p:cNvSpPr/>
          <p:nvPr/>
        </p:nvSpPr>
        <p:spPr>
          <a:xfrm>
            <a:off x="9222462" y="3612237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296638" y="3653909"/>
            <a:ext cx="35159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hr" sz="2624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3</a:t>
            </a:r>
            <a:endParaRPr lang="en-US" sz="2624" dirty="0"/>
          </a:p>
        </p:txBody>
      </p:sp>
      <p:sp>
        <p:nvSpPr>
          <p:cNvPr id="15" name="Text 12"/>
          <p:cNvSpPr/>
          <p:nvPr/>
        </p:nvSpPr>
        <p:spPr>
          <a:xfrm>
            <a:off x="9944576" y="3688556"/>
            <a:ext cx="2647950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hr" sz="2187" b="1" dirty="0" smtClean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Chat GPT </a:t>
            </a:r>
            <a:r>
              <a:rPr lang="hr" sz="2187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protiv  </a:t>
            </a:r>
            <a:r>
              <a:rPr lang="hr" sz="2187" b="1" dirty="0" smtClean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COPILOTA</a:t>
            </a:r>
            <a:endParaRPr lang="en-US" sz="2187" dirty="0"/>
          </a:p>
        </p:txBody>
      </p:sp>
      <p:sp>
        <p:nvSpPr>
          <p:cNvPr id="16" name="Text 13"/>
          <p:cNvSpPr/>
          <p:nvPr/>
        </p:nvSpPr>
        <p:spPr>
          <a:xfrm>
            <a:off x="9944575" y="4516160"/>
            <a:ext cx="3373859" cy="244123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hr" sz="3200" dirty="0">
                <a:solidFill>
                  <a:srgbClr val="D7E5D8"/>
                </a:solidFill>
                <a:ea typeface="Syne" pitchFamily="34" charset="-122"/>
                <a:cs typeface="Syne" pitchFamily="34" charset="-120"/>
              </a:rPr>
              <a:t>Usporedba mogućnosti različitih jezičnih modela umjetne inteligencije</a:t>
            </a:r>
            <a:r>
              <a:rPr lang="hr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.</a:t>
            </a:r>
            <a:endParaRPr lang="en-US" sz="1750" dirty="0"/>
          </a:p>
        </p:txBody>
      </p:sp>
      <p:pic>
        <p:nvPicPr>
          <p:cNvPr id="18" name="Slika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83" y="4863345"/>
            <a:ext cx="3179967" cy="2384975"/>
          </a:xfrm>
          <a:prstGeom prst="rect">
            <a:avLst/>
          </a:prstGeom>
        </p:spPr>
      </p:pic>
      <p:pic>
        <p:nvPicPr>
          <p:cNvPr id="19" name="Picture 60" descr="A blue light bulb with dots and lines&#10;&#10;Description automatically generated">
            <a:extLst>
              <a:ext uri="{FF2B5EF4-FFF2-40B4-BE49-F238E27FC236}">
                <a16:creationId xmlns:a16="http://schemas.microsoft.com/office/drawing/2014/main" id="{B2D8E711-3454-223B-8C6F-5DBE1153C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993" y="1239885"/>
            <a:ext cx="2257943" cy="1270775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14841" r="6935" b="5287"/>
          <a:stretch/>
        </p:blipFill>
        <p:spPr>
          <a:xfrm>
            <a:off x="10790018" y="253884"/>
            <a:ext cx="3578086" cy="187136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7359" y="202578"/>
            <a:ext cx="1488404" cy="1391658"/>
          </a:xfrm>
          <a:prstGeom prst="rect">
            <a:avLst/>
          </a:prstGeom>
        </p:spPr>
      </p:pic>
      <p:pic>
        <p:nvPicPr>
          <p:cNvPr id="17" name="Slika 16" descr="Microsoft’s GPT -4 Turbo Now Available Free with &lt;strong&gt;Copilot&lt;/strong&gt; | What's Goin ...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9" t="11754" r="26860" b="36639"/>
          <a:stretch/>
        </p:blipFill>
        <p:spPr>
          <a:xfrm>
            <a:off x="12705766" y="3042178"/>
            <a:ext cx="1592464" cy="14071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8"/>
          <a:stretch/>
        </p:blipFill>
        <p:spPr>
          <a:xfrm>
            <a:off x="1690253" y="174913"/>
            <a:ext cx="5001493" cy="711667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4"/>
          <a:stretch/>
        </p:blipFill>
        <p:spPr>
          <a:xfrm>
            <a:off x="7592289" y="174913"/>
            <a:ext cx="4807529" cy="71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86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" y="15863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2046" y="903117"/>
            <a:ext cx="9206746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hr" sz="4374" b="1" dirty="0" smtClean="0">
                <a:solidFill>
                  <a:srgbClr val="F0F4F1"/>
                </a:solidFill>
                <a:ea typeface="Syne" pitchFamily="34" charset="-122"/>
                <a:cs typeface="Syne" pitchFamily="34" charset="-120"/>
              </a:rPr>
              <a:t>Učenje </a:t>
            </a:r>
            <a:r>
              <a:rPr lang="hr" sz="4374" b="1" dirty="0">
                <a:solidFill>
                  <a:srgbClr val="F0F4F1"/>
                </a:solidFill>
                <a:ea typeface="Syne" pitchFamily="34" charset="-122"/>
                <a:cs typeface="Syne" pitchFamily="34" charset="-120"/>
              </a:rPr>
              <a:t>pomoću umjetne inteligencije</a:t>
            </a:r>
            <a:endParaRPr lang="en-US" sz="4374" dirty="0"/>
          </a:p>
        </p:txBody>
      </p:sp>
      <p:sp>
        <p:nvSpPr>
          <p:cNvPr id="5" name="Text 2"/>
          <p:cNvSpPr/>
          <p:nvPr/>
        </p:nvSpPr>
        <p:spPr>
          <a:xfrm>
            <a:off x="262202" y="2399558"/>
            <a:ext cx="3083957" cy="781879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hr" sz="3600" b="1" dirty="0" smtClean="0">
              <a:solidFill>
                <a:srgbClr val="F0F4F1"/>
              </a:solidFill>
              <a:latin typeface="Syne" pitchFamily="34" charset="0"/>
              <a:ea typeface="Syne" pitchFamily="34" charset="-122"/>
              <a:cs typeface="Syne" pitchFamily="34" charset="-120"/>
            </a:endParaRPr>
          </a:p>
          <a:p>
            <a:pPr marL="0" indent="0">
              <a:lnSpc>
                <a:spcPts val="2734"/>
              </a:lnSpc>
              <a:buNone/>
            </a:pPr>
            <a:r>
              <a:rPr lang="hr" sz="3600" b="1" dirty="0" smtClean="0">
                <a:solidFill>
                  <a:srgbClr val="F0F4F1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Prezentacije</a:t>
            </a:r>
            <a:endParaRPr lang="en-US" sz="3600" dirty="0"/>
          </a:p>
        </p:txBody>
      </p:sp>
      <p:sp>
        <p:nvSpPr>
          <p:cNvPr id="6" name="Text 3"/>
          <p:cNvSpPr/>
          <p:nvPr/>
        </p:nvSpPr>
        <p:spPr>
          <a:xfrm>
            <a:off x="538598" y="3995499"/>
            <a:ext cx="3156347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hr" sz="2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Korištenje AI generiranih prezentacija (Gamma) za uštedu vremena i truda.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4776523" y="2786562"/>
            <a:ext cx="2777490" cy="347186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hr" sz="2187" b="1" dirty="0" smtClean="0">
                <a:solidFill>
                  <a:srgbClr val="F0F4F1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Chat PDF</a:t>
            </a:r>
            <a:endParaRPr lang="en-US" sz="2187" dirty="0"/>
          </a:p>
        </p:txBody>
      </p:sp>
      <p:sp>
        <p:nvSpPr>
          <p:cNvPr id="8" name="Text 5"/>
          <p:cNvSpPr/>
          <p:nvPr/>
        </p:nvSpPr>
        <p:spPr>
          <a:xfrm>
            <a:off x="4776523" y="3581697"/>
            <a:ext cx="3156347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hr" sz="2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Interakcija s PDF dokumentima pomoću chatbota koje pokreće AI.</a:t>
            </a:r>
            <a:endParaRPr lang="en-US" sz="240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0420" y="0"/>
            <a:ext cx="3657600" cy="822960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952110" y="4917808"/>
            <a:ext cx="4173363" cy="922309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hr" sz="4000" b="1" dirty="0" smtClean="0">
              <a:solidFill>
                <a:srgbClr val="F0F4F1"/>
              </a:solidFill>
              <a:latin typeface="Syne" pitchFamily="34" charset="0"/>
              <a:ea typeface="Syne" pitchFamily="34" charset="-122"/>
              <a:cs typeface="Syne" pitchFamily="34" charset="-120"/>
            </a:endParaRPr>
          </a:p>
          <a:p>
            <a:pPr marL="0" indent="0">
              <a:lnSpc>
                <a:spcPts val="2734"/>
              </a:lnSpc>
              <a:buNone/>
            </a:pPr>
            <a:r>
              <a:rPr lang="hr" sz="4000" b="1" dirty="0" smtClean="0">
                <a:solidFill>
                  <a:srgbClr val="F0F4F1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AI </a:t>
            </a:r>
            <a:r>
              <a:rPr lang="hr" sz="4000" b="1" dirty="0">
                <a:solidFill>
                  <a:srgbClr val="F0F4F1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pismenost</a:t>
            </a:r>
            <a:endParaRPr lang="en-US" sz="4000" dirty="0"/>
          </a:p>
        </p:txBody>
      </p:sp>
      <p:sp>
        <p:nvSpPr>
          <p:cNvPr id="10" name="Text 7"/>
          <p:cNvSpPr/>
          <p:nvPr/>
        </p:nvSpPr>
        <p:spPr>
          <a:xfrm>
            <a:off x="7554013" y="6535192"/>
            <a:ext cx="6728874" cy="1565688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hr" sz="3200" dirty="0">
                <a:solidFill>
                  <a:srgbClr val="D7E5D8"/>
                </a:solidFill>
                <a:ea typeface="Syne" pitchFamily="34" charset="-122"/>
                <a:cs typeface="Syne" pitchFamily="34" charset="-120"/>
              </a:rPr>
              <a:t>Razvijanje razumijevanja i kritičkog razmišljanja učenika o AI tehnologijama</a:t>
            </a:r>
            <a:r>
              <a:rPr lang="hr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doravni svitak 1"/>
          <p:cNvSpPr/>
          <p:nvPr/>
        </p:nvSpPr>
        <p:spPr>
          <a:xfrm>
            <a:off x="3325091" y="997528"/>
            <a:ext cx="10155382" cy="507076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dirty="0" smtClean="0"/>
              <a:t>UMJETNA INTELIGENCIJA U NASTAVI KATOLIČKOG VJERONAUKA</a:t>
            </a:r>
            <a:endParaRPr lang="hr-HR" sz="3600" dirty="0"/>
          </a:p>
        </p:txBody>
      </p:sp>
      <p:pic>
        <p:nvPicPr>
          <p:cNvPr id="3" name="Slika 2" descr="&lt;strong&gt;Number&lt;/strong&gt; &lt;strong&gt;3&lt;/strong&gt; Artwork Free Stock Photo - Public Domain Pictur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44" y="748144"/>
            <a:ext cx="2224347" cy="3422073"/>
          </a:xfrm>
          <a:prstGeom prst="rect">
            <a:avLst/>
          </a:prstGeom>
        </p:spPr>
      </p:pic>
      <p:sp>
        <p:nvSpPr>
          <p:cNvPr id="4" name="Strelica udesno 3"/>
          <p:cNvSpPr/>
          <p:nvPr/>
        </p:nvSpPr>
        <p:spPr>
          <a:xfrm>
            <a:off x="9213273" y="6871855"/>
            <a:ext cx="3726872" cy="135774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 err="1" smtClean="0">
                <a:solidFill>
                  <a:schemeClr val="tx1"/>
                </a:solidFill>
              </a:rPr>
              <a:t>Gamma</a:t>
            </a:r>
            <a:r>
              <a:rPr lang="hr-HR" sz="2800" dirty="0" smtClean="0">
                <a:solidFill>
                  <a:schemeClr val="tx1"/>
                </a:solidFill>
              </a:rPr>
              <a:t> prezentacije</a:t>
            </a:r>
            <a:endParaRPr lang="hr-H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398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doravni svitak 1"/>
          <p:cNvSpPr/>
          <p:nvPr/>
        </p:nvSpPr>
        <p:spPr>
          <a:xfrm>
            <a:off x="3325091" y="1845685"/>
            <a:ext cx="10155382" cy="507076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5400" dirty="0" smtClean="0"/>
              <a:t>VREDNOVANJE </a:t>
            </a:r>
            <a:endParaRPr lang="hr-HR" sz="5400" dirty="0"/>
          </a:p>
        </p:txBody>
      </p:sp>
      <p:pic>
        <p:nvPicPr>
          <p:cNvPr id="1026" name="Picture 2" descr="Slajd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30" y="1831830"/>
            <a:ext cx="1952625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203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1" b="7109"/>
          <a:stretch/>
        </p:blipFill>
        <p:spPr>
          <a:xfrm>
            <a:off x="178365" y="438150"/>
            <a:ext cx="14452036" cy="6975904"/>
          </a:xfrm>
        </p:spPr>
      </p:pic>
      <p:pic>
        <p:nvPicPr>
          <p:cNvPr id="6" name="Picture 60" descr="A blue light bulb with dots and lines&#10;&#10;Description automatically generated">
            <a:extLst>
              <a:ext uri="{FF2B5EF4-FFF2-40B4-BE49-F238E27FC236}">
                <a16:creationId xmlns:a16="http://schemas.microsoft.com/office/drawing/2014/main" id="{B2D8E711-3454-223B-8C6F-5DBE1153C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7636" y="93594"/>
            <a:ext cx="2257943" cy="127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5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56"/>
          <a:stretch/>
        </p:blipFill>
        <p:spPr>
          <a:xfrm>
            <a:off x="216306" y="139919"/>
            <a:ext cx="3205768" cy="4752324"/>
          </a:xfrm>
        </p:spPr>
      </p:pic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3422074" y="1"/>
            <a:ext cx="10820401" cy="811876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hr-HR" sz="2400" dirty="0" smtClean="0"/>
              <a:t>1</a:t>
            </a:r>
            <a:r>
              <a:rPr lang="hr-HR" sz="2400" dirty="0"/>
              <a:t>. **Poštivanje Božje zapovijedi:**</a:t>
            </a:r>
          </a:p>
          <a:p>
            <a:pPr>
              <a:lnSpc>
                <a:spcPct val="120000"/>
              </a:lnSpc>
            </a:pPr>
            <a:r>
              <a:rPr lang="hr-HR" sz="2400" dirty="0"/>
              <a:t>   Učenica je temeljito objasnila načine poštivanja prve Božje zapovijedi. Navela je važnost štovanja Boga i izbjegavanja uzaludnog korištenja Njegovog imena. Osvijetlila je kako se to odražava u molitvi, svakodnevnom govoru i ponašanju</a:t>
            </a:r>
            <a:r>
              <a:rPr lang="hr-HR" sz="2400" dirty="0" smtClean="0"/>
              <a:t>.</a:t>
            </a:r>
            <a:endParaRPr lang="hr-HR" sz="2400" dirty="0"/>
          </a:p>
          <a:p>
            <a:pPr>
              <a:lnSpc>
                <a:spcPct val="120000"/>
              </a:lnSpc>
            </a:pPr>
            <a:r>
              <a:rPr lang="hr-HR" sz="2400" dirty="0"/>
              <a:t>2. **Zlatno tele:**</a:t>
            </a:r>
          </a:p>
          <a:p>
            <a:pPr>
              <a:lnSpc>
                <a:spcPct val="120000"/>
              </a:lnSpc>
            </a:pPr>
            <a:r>
              <a:rPr lang="hr-HR" sz="2400" dirty="0"/>
              <a:t>   Učenica je detaljno </a:t>
            </a:r>
            <a:r>
              <a:rPr lang="hr-HR" sz="2400" dirty="0" err="1"/>
              <a:t>ispripovijedila</a:t>
            </a:r>
            <a:r>
              <a:rPr lang="hr-HR" sz="2400" dirty="0"/>
              <a:t> biblijski tekst o zlatnom teletu. Opisala je kako su Izraelci, nakon izlaska iz Egipta, sagradili zlatno tele kao idola i odstupili od štovanja Boga. Naglasila je posljedice tog čina i pouke koje se mogu izvući</a:t>
            </a:r>
            <a:r>
              <a:rPr lang="hr-HR" sz="2400" dirty="0" smtClean="0"/>
              <a:t>.</a:t>
            </a:r>
            <a:endParaRPr lang="hr-HR" sz="2400" dirty="0"/>
          </a:p>
          <a:p>
            <a:pPr>
              <a:lnSpc>
                <a:spcPct val="120000"/>
              </a:lnSpc>
            </a:pPr>
            <a:r>
              <a:rPr lang="hr-HR" sz="2400" dirty="0"/>
              <a:t>3. **Povezanost s današnjim životom:**</a:t>
            </a:r>
          </a:p>
          <a:p>
            <a:pPr>
              <a:lnSpc>
                <a:spcPct val="120000"/>
              </a:lnSpc>
            </a:pPr>
            <a:r>
              <a:rPr lang="hr-HR" sz="2400" dirty="0"/>
              <a:t>   Učenica je istaknula povezanost poruke biblijskog teksta o zlatnom teletu sa svakidašnjim životom. Govorila je o iskušenjima modernog društva, materijalizmu i idolopoklonstvu. Ohrabrila je nasljedovanje Božjih zapovijedi i izbjegavanje zabluda koje vode odstupanju od Njega</a:t>
            </a:r>
            <a:r>
              <a:rPr lang="hr-HR" sz="2400" dirty="0" smtClean="0"/>
              <a:t>.</a:t>
            </a:r>
            <a:endParaRPr lang="hr-HR" sz="2400" dirty="0"/>
          </a:p>
          <a:p>
            <a:pPr>
              <a:lnSpc>
                <a:spcPct val="120000"/>
              </a:lnSpc>
            </a:pPr>
            <a:r>
              <a:rPr lang="hr-HR" sz="2400" dirty="0"/>
              <a:t>Ukupno, učenica je pokazala duboko razumijevanje i sposobnost primjene biblijskih pouka na suvremeni život. 😊</a:t>
            </a:r>
          </a:p>
        </p:txBody>
      </p:sp>
    </p:spTree>
    <p:extLst>
      <p:ext uri="{BB962C8B-B14F-4D97-AF65-F5344CB8AC3E}">
        <p14:creationId xmlns:p14="http://schemas.microsoft.com/office/powerpoint/2010/main" val="2287597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9925396" cy="43468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hr-HR" dirty="0" smtClean="0"/>
              <a:t>Nastavne pripreme na temelju </a:t>
            </a:r>
            <a:r>
              <a:rPr lang="hr-HR" dirty="0" err="1" smtClean="0"/>
              <a:t>ppt</a:t>
            </a:r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6"/>
          <a:stretch/>
        </p:blipFill>
        <p:spPr>
          <a:xfrm>
            <a:off x="1738208" y="3383106"/>
            <a:ext cx="3313159" cy="484649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763"/>
            <a:ext cx="6142181" cy="3454977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298276" y="1768400"/>
            <a:ext cx="8567651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Naravno! Evo nekoliko resursa koji vam mogu pomoći u pripremi za nastavu katoličkog </a:t>
            </a: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vjeronauka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na temu svetog Franje za prvi razred osnovne škole: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sr-Latn-RS" altLang="sr-Latn-R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Videolekcije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Ministarstvo znanosti i obrazovanja nudi </a:t>
            </a: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videolekcije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za katolički </a:t>
            </a: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vjeronauk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u 1. razredu. </a:t>
            </a: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Ovdje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su poveznice na neke od tih </a:t>
            </a: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videolekcija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Upoznajmo se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Moja obitelj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6"/>
              </a:rPr>
              <a:t>Divni Božji </a:t>
            </a: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6"/>
              </a:rPr>
              <a:t>svijet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7"/>
              </a:rPr>
              <a:t>Čovjek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7"/>
              </a:rPr>
              <a:t> – Božje stvorenje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8"/>
              </a:rPr>
              <a:t>Svetci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8"/>
              </a:rPr>
              <a:t> su Božji prijatelji (sveti Franjo)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9"/>
              </a:rPr>
              <a:t>Anđeli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0"/>
              </a:rPr>
              <a:t>Radosno čekamo Božić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1"/>
              </a:rPr>
              <a:t>Isusovo uskrsnuće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sr-Latn-RS" altLang="sr-Latn-R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Nastavni materijali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Na portalu 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2"/>
              </a:rPr>
              <a:t>Vjeronaucni-portal.com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možete pronaći razne materijale za </a:t>
            </a: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vjeronauk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uključujući priče, prezentacije, radne listove i druge resurse.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sr-Latn-RS" altLang="sr-Latn-R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Godišnji </a:t>
            </a:r>
            <a:r>
              <a:rPr kumimoji="0" lang="sr-Latn-RS" altLang="sr-Latn-R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izvedbeni</a:t>
            </a:r>
            <a:r>
              <a:rPr kumimoji="0" lang="sr-Latn-RS" altLang="sr-Latn-R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r-Latn-RS" altLang="sr-Latn-R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kurikulum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Prijedlog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godišnjeg </a:t>
            </a: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izvedbenog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kurikuluma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za katolički </a:t>
            </a: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vjeronauk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u 1. razredu osnovne škole možete pronaći </a:t>
            </a:r>
            <a:r>
              <a:rPr kumimoji="0" lang="sr-Latn-RS" altLang="sr-Latn-R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3"/>
              </a:rPr>
              <a:t>ovdje</a:t>
            </a: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Nadam se da će vam ovi resursi biti korisni za pripremu nastave! Ako imate još pitanja, slobodno pitajte. 😊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RS" altLang="sr-Latn-R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Elipsasti oblačić 4"/>
          <p:cNvSpPr/>
          <p:nvPr/>
        </p:nvSpPr>
        <p:spPr>
          <a:xfrm>
            <a:off x="11087331" y="-20782"/>
            <a:ext cx="2715491" cy="178723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Prijedlog izvora znanja…</a:t>
            </a:r>
            <a:endParaRPr lang="hr-HR" dirty="0"/>
          </a:p>
        </p:txBody>
      </p:sp>
      <p:sp>
        <p:nvSpPr>
          <p:cNvPr id="8" name="Elipsasti oblačić 7"/>
          <p:cNvSpPr/>
          <p:nvPr/>
        </p:nvSpPr>
        <p:spPr>
          <a:xfrm>
            <a:off x="11766204" y="2988251"/>
            <a:ext cx="2715491" cy="178723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Vjeroučitelj treba biti kreator  ,a ne prepisivač…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72263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Vrednovanje učeničkih radova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/>
          <a:srcRect l="32954" t="32357" r="33182" b="11616"/>
          <a:stretch/>
        </p:blipFill>
        <p:spPr>
          <a:xfrm>
            <a:off x="249382" y="1980332"/>
            <a:ext cx="6192983" cy="576349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/>
          <a:srcRect l="21425" t="16000" r="7503" b="18339"/>
          <a:stretch/>
        </p:blipFill>
        <p:spPr>
          <a:xfrm>
            <a:off x="6068291" y="2631493"/>
            <a:ext cx="8451273" cy="4391891"/>
          </a:xfrm>
          <a:prstGeom prst="rect">
            <a:avLst/>
          </a:prstGeom>
        </p:spPr>
      </p:pic>
      <p:sp>
        <p:nvSpPr>
          <p:cNvPr id="5" name="Elipsasti oblačić 4"/>
          <p:cNvSpPr/>
          <p:nvPr/>
        </p:nvSpPr>
        <p:spPr>
          <a:xfrm>
            <a:off x="11087331" y="-20782"/>
            <a:ext cx="2715491" cy="178723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Pomoć ali uz  obavezan nadzor učitelja!…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17013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/>
          <a:srcRect l="32623" t="22874" r="12151" b="5252"/>
          <a:stretch/>
        </p:blipFill>
        <p:spPr>
          <a:xfrm>
            <a:off x="457199" y="401782"/>
            <a:ext cx="6567055" cy="4807527"/>
          </a:xfrm>
          <a:prstGeom prst="rect">
            <a:avLst/>
          </a:prstGeom>
        </p:spPr>
      </p:pic>
      <p:sp>
        <p:nvSpPr>
          <p:cNvPr id="3" name="Elipsasti oblačić 2"/>
          <p:cNvSpPr/>
          <p:nvPr/>
        </p:nvSpPr>
        <p:spPr>
          <a:xfrm>
            <a:off x="6622472" y="1717963"/>
            <a:ext cx="7481455" cy="4558145"/>
          </a:xfrm>
          <a:prstGeom prst="wedgeEllipseCallout">
            <a:avLst>
              <a:gd name="adj1" fmla="val -56203"/>
              <a:gd name="adj2" fmla="val 129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800" dirty="0" smtClean="0"/>
              <a:t>ETIČKA  DIMENZIJA KORIŠTENJA  UI</a:t>
            </a:r>
            <a:endParaRPr lang="hr-HR" sz="4800" dirty="0"/>
          </a:p>
        </p:txBody>
      </p:sp>
      <p:sp>
        <p:nvSpPr>
          <p:cNvPr id="4" name="Pravokutnik 3"/>
          <p:cNvSpPr/>
          <p:nvPr/>
        </p:nvSpPr>
        <p:spPr>
          <a:xfrm>
            <a:off x="3048000" y="7287905"/>
            <a:ext cx="73152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>
                <a:hlinkClick r:id="rId3"/>
              </a:rPr>
              <a:t>https://</a:t>
            </a:r>
            <a:r>
              <a:rPr lang="hr-HR" dirty="0" smtClean="0">
                <a:hlinkClick r:id="rId3"/>
              </a:rPr>
              <a:t>www.europarl.europa.eu/meetdocs/2014_2019/plmrep/COMMITTEES/JURI/DV/2019/11-06/Ethics-guidelines-AI_HR.pdf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3418353" y="741240"/>
            <a:ext cx="3287247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hr-HR" dirty="0">
                <a:hlinkClick r:id="rId4"/>
              </a:rPr>
              <a:t>https://</a:t>
            </a:r>
            <a:r>
              <a:rPr lang="hr-HR" dirty="0" smtClean="0">
                <a:hlinkClick r:id="rId4"/>
              </a:rPr>
              <a:t>hrcak.srce.hr/file/456881</a:t>
            </a:r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62050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037993" y="2213848"/>
            <a:ext cx="10554414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endParaRPr lang="en-US" sz="4374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137" y="4046934"/>
            <a:ext cx="555427" cy="55542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667137" y="4824532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hr" sz="2187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Značke</a:t>
            </a:r>
            <a:endParaRPr lang="en-US" sz="2187" dirty="0"/>
          </a:p>
        </p:txBody>
      </p:sp>
      <p:sp>
        <p:nvSpPr>
          <p:cNvPr id="10" name="Text 5"/>
          <p:cNvSpPr/>
          <p:nvPr/>
        </p:nvSpPr>
        <p:spPr>
          <a:xfrm>
            <a:off x="5667137" y="5304949"/>
            <a:ext cx="3296007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hr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Prepoznavanje i nagrađivanje učeničkih postignuća.</a:t>
            </a:r>
            <a:endParaRPr lang="en-US" sz="1750" dirty="0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07" y="904153"/>
            <a:ext cx="10058400" cy="62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4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168" y="3149620"/>
            <a:ext cx="7439025" cy="455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kstniOkvir 2"/>
          <p:cNvSpPr txBox="1"/>
          <p:nvPr/>
        </p:nvSpPr>
        <p:spPr>
          <a:xfrm>
            <a:off x="3548877" y="1136073"/>
            <a:ext cx="7439025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4800" b="1" dirty="0" smtClean="0"/>
              <a:t>Hvala vam na pažnji !</a:t>
            </a:r>
            <a:endParaRPr lang="hr-HR" sz="4800" b="1" dirty="0"/>
          </a:p>
        </p:txBody>
      </p:sp>
    </p:spTree>
    <p:extLst>
      <p:ext uri="{BB962C8B-B14F-4D97-AF65-F5344CB8AC3E}">
        <p14:creationId xmlns:p14="http://schemas.microsoft.com/office/powerpoint/2010/main" val="226894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5" b="5841"/>
          <a:stretch/>
        </p:blipFill>
        <p:spPr>
          <a:xfrm>
            <a:off x="572521" y="1524000"/>
            <a:ext cx="14057879" cy="6241774"/>
          </a:xfrm>
          <a:prstGeom prst="rect">
            <a:avLst/>
          </a:prstGeom>
        </p:spPr>
      </p:pic>
      <p:sp>
        <p:nvSpPr>
          <p:cNvPr id="3" name="Elipsasti oblačić 2"/>
          <p:cNvSpPr/>
          <p:nvPr/>
        </p:nvSpPr>
        <p:spPr>
          <a:xfrm>
            <a:off x="9170504" y="92765"/>
            <a:ext cx="4108174" cy="159026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GOOGLE  UČIONICA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1460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2037993" y="4971693"/>
            <a:ext cx="10554414" cy="44410"/>
          </a:xfrm>
          <a:prstGeom prst="roundRect">
            <a:avLst>
              <a:gd name="adj" fmla="val 225151"/>
            </a:avLst>
          </a:prstGeom>
          <a:solidFill>
            <a:srgbClr val="6D9121"/>
          </a:solidFill>
          <a:ln/>
        </p:spPr>
      </p:sp>
      <p:sp>
        <p:nvSpPr>
          <p:cNvPr id="8" name="Shape 4"/>
          <p:cNvSpPr/>
          <p:nvPr/>
        </p:nvSpPr>
        <p:spPr>
          <a:xfrm>
            <a:off x="4598849" y="4194096"/>
            <a:ext cx="44410" cy="777597"/>
          </a:xfrm>
          <a:prstGeom prst="roundRect">
            <a:avLst>
              <a:gd name="adj" fmla="val 225151"/>
            </a:avLst>
          </a:prstGeom>
          <a:solidFill>
            <a:srgbClr val="6D9121"/>
          </a:solidFill>
          <a:ln/>
        </p:spPr>
      </p:sp>
      <p:sp>
        <p:nvSpPr>
          <p:cNvPr id="9" name="Shape 5"/>
          <p:cNvSpPr/>
          <p:nvPr/>
        </p:nvSpPr>
        <p:spPr>
          <a:xfrm>
            <a:off x="4371142" y="4721781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4532948" y="4763453"/>
            <a:ext cx="17633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hr" sz="2624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1</a:t>
            </a:r>
            <a:endParaRPr lang="en-US" sz="2624" dirty="0"/>
          </a:p>
        </p:txBody>
      </p:sp>
      <p:sp>
        <p:nvSpPr>
          <p:cNvPr id="13" name="Shape 9"/>
          <p:cNvSpPr/>
          <p:nvPr/>
        </p:nvSpPr>
        <p:spPr>
          <a:xfrm>
            <a:off x="7292995" y="4971693"/>
            <a:ext cx="44410" cy="777597"/>
          </a:xfrm>
          <a:prstGeom prst="roundRect">
            <a:avLst>
              <a:gd name="adj" fmla="val 225151"/>
            </a:avLst>
          </a:prstGeom>
          <a:solidFill>
            <a:srgbClr val="6D9121"/>
          </a:solidFill>
          <a:ln/>
        </p:spPr>
      </p:sp>
      <p:sp>
        <p:nvSpPr>
          <p:cNvPr id="14" name="Shape 10"/>
          <p:cNvSpPr/>
          <p:nvPr/>
        </p:nvSpPr>
        <p:spPr>
          <a:xfrm>
            <a:off x="7065288" y="4721781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7148036" y="4763453"/>
            <a:ext cx="334328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hr" sz="2624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2</a:t>
            </a:r>
            <a:endParaRPr lang="en-US" sz="2624" dirty="0"/>
          </a:p>
        </p:txBody>
      </p:sp>
      <p:sp>
        <p:nvSpPr>
          <p:cNvPr id="16" name="Text 12"/>
          <p:cNvSpPr/>
          <p:nvPr/>
        </p:nvSpPr>
        <p:spPr>
          <a:xfrm>
            <a:off x="8746558" y="194347"/>
            <a:ext cx="4160402" cy="503039"/>
          </a:xfrm>
          <a:prstGeom prst="rect">
            <a:avLst/>
          </a:prstGeom>
          <a:solidFill>
            <a:srgbClr val="00B050"/>
          </a:solidFill>
          <a:ln/>
        </p:spPr>
        <p:txBody>
          <a:bodyPr wrap="none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hr" sz="2187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Interaktivne aplikacije</a:t>
            </a:r>
            <a:endParaRPr lang="en-US" sz="2187" dirty="0"/>
          </a:p>
        </p:txBody>
      </p:sp>
      <p:sp>
        <p:nvSpPr>
          <p:cNvPr id="17" name="Text 13"/>
          <p:cNvSpPr/>
          <p:nvPr/>
        </p:nvSpPr>
        <p:spPr>
          <a:xfrm>
            <a:off x="2479965" y="5509379"/>
            <a:ext cx="9181948" cy="23537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txBody>
          <a:bodyPr wrap="square" rtlCol="0" anchor="t"/>
          <a:lstStyle/>
          <a:p>
            <a:pPr algn="ctr"/>
            <a:r>
              <a:rPr lang="hr" sz="3600" dirty="0" smtClean="0">
                <a:ea typeface="Syne" pitchFamily="34" charset="-122"/>
                <a:cs typeface="Syne" pitchFamily="34" charset="-120"/>
              </a:rPr>
              <a:t> </a:t>
            </a:r>
            <a:r>
              <a:rPr lang="hr" sz="3600" b="1" dirty="0" smtClean="0">
                <a:ea typeface="Syne" pitchFamily="34" charset="-122"/>
                <a:cs typeface="Syne" pitchFamily="34" charset="-120"/>
              </a:rPr>
              <a:t>Learning Apps</a:t>
            </a:r>
            <a:r>
              <a:rPr lang="hr" sz="3600" b="1" dirty="0">
                <a:ea typeface="Syne" pitchFamily="34" charset="-122"/>
                <a:cs typeface="Syne" pitchFamily="34" charset="-120"/>
              </a:rPr>
              <a:t>, Quizizz, GooseChase i </a:t>
            </a:r>
            <a:r>
              <a:rPr lang="hr" sz="3600" b="1" dirty="0" smtClean="0">
                <a:ea typeface="Syne" pitchFamily="34" charset="-122"/>
                <a:cs typeface="Syne" pitchFamily="34" charset="-120"/>
              </a:rPr>
              <a:t>Actionbound, Blooket, </a:t>
            </a:r>
            <a:r>
              <a:rPr lang="hr" sz="3600" b="1" dirty="0" smtClean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Mentimetar, Canva, </a:t>
            </a:r>
            <a:r>
              <a:rPr lang="hr" sz="360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Edpuzzle</a:t>
            </a:r>
            <a:endParaRPr lang="en-US" sz="3600" b="1" dirty="0"/>
          </a:p>
          <a:p>
            <a:pPr algn="ctr">
              <a:lnSpc>
                <a:spcPts val="2799"/>
              </a:lnSpc>
            </a:pPr>
            <a:endParaRPr lang="en-US" sz="2400" b="1" dirty="0"/>
          </a:p>
          <a:p>
            <a:pPr algn="ctr">
              <a:lnSpc>
                <a:spcPts val="2799"/>
              </a:lnSpc>
            </a:pPr>
            <a:endParaRPr lang="en-US" sz="2400" b="1" dirty="0"/>
          </a:p>
          <a:p>
            <a:pPr marL="0" indent="0" algn="ctr">
              <a:lnSpc>
                <a:spcPts val="2799"/>
              </a:lnSpc>
              <a:buNone/>
            </a:pPr>
            <a:endParaRPr lang="en-US" sz="2400" dirty="0"/>
          </a:p>
        </p:txBody>
      </p:sp>
      <p:sp>
        <p:nvSpPr>
          <p:cNvPr id="18" name="Shape 14"/>
          <p:cNvSpPr/>
          <p:nvPr/>
        </p:nvSpPr>
        <p:spPr>
          <a:xfrm>
            <a:off x="9987141" y="4194096"/>
            <a:ext cx="44410" cy="777597"/>
          </a:xfrm>
          <a:prstGeom prst="roundRect">
            <a:avLst>
              <a:gd name="adj" fmla="val 225151"/>
            </a:avLst>
          </a:prstGeom>
          <a:solidFill>
            <a:srgbClr val="6D9121"/>
          </a:solidFill>
          <a:ln/>
        </p:spPr>
      </p:sp>
      <p:sp>
        <p:nvSpPr>
          <p:cNvPr id="19" name="Shape 15"/>
          <p:cNvSpPr/>
          <p:nvPr/>
        </p:nvSpPr>
        <p:spPr>
          <a:xfrm>
            <a:off x="9759434" y="4721781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20" name="Text 16"/>
          <p:cNvSpPr/>
          <p:nvPr/>
        </p:nvSpPr>
        <p:spPr>
          <a:xfrm>
            <a:off x="9833610" y="4763453"/>
            <a:ext cx="35159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hr" sz="2624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3</a:t>
            </a:r>
            <a:endParaRPr lang="en-US" sz="2624" dirty="0"/>
          </a:p>
        </p:txBody>
      </p:sp>
      <p:pic>
        <p:nvPicPr>
          <p:cNvPr id="25" name="Slika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3" b="9755"/>
          <a:stretch/>
        </p:blipFill>
        <p:spPr>
          <a:xfrm>
            <a:off x="9196227" y="960065"/>
            <a:ext cx="5111761" cy="2133601"/>
          </a:xfrm>
          <a:prstGeom prst="rect">
            <a:avLst/>
          </a:prstGeom>
        </p:spPr>
      </p:pic>
      <p:pic>
        <p:nvPicPr>
          <p:cNvPr id="26" name="Slika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6" r="9223" b="12868"/>
          <a:stretch/>
        </p:blipFill>
        <p:spPr>
          <a:xfrm>
            <a:off x="270587" y="501155"/>
            <a:ext cx="6752531" cy="3028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2"/>
          <p:cNvSpPr/>
          <p:nvPr/>
        </p:nvSpPr>
        <p:spPr>
          <a:xfrm>
            <a:off x="859685" y="667155"/>
            <a:ext cx="10554414" cy="13887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hr" sz="4374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Poticanje autonomije učenika i personaliziranog ocjenjivanja</a:t>
            </a:r>
            <a:endParaRPr lang="en-US" sz="4374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993" y="2459225"/>
            <a:ext cx="899171" cy="89917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26961" y="3747601"/>
            <a:ext cx="2777490" cy="3471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hr" sz="2187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Autonomija učenika</a:t>
            </a:r>
            <a:endParaRPr lang="en-US" sz="2187" dirty="0"/>
          </a:p>
        </p:txBody>
      </p:sp>
      <p:sp>
        <p:nvSpPr>
          <p:cNvPr id="7" name="Text 4"/>
          <p:cNvSpPr/>
          <p:nvPr/>
        </p:nvSpPr>
        <p:spPr>
          <a:xfrm>
            <a:off x="667762" y="4637355"/>
            <a:ext cx="3295888" cy="33880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hr" sz="1750" dirty="0">
                <a:solidFill>
                  <a:srgbClr val="404155"/>
                </a:solidFill>
                <a:ea typeface="Nobile" pitchFamily="34" charset="-122"/>
                <a:cs typeface="Nobile" pitchFamily="34" charset="-120"/>
              </a:rPr>
              <a:t>Osnaživanje učenika da preuzmu aktivnu ulogu u svom učenju, putem alata kao što su moduli za vlastiti tempo i personalizirano postavljanje ciljeva, može potaknuti osjećaj vlasništva i odgovornosti nad njihovim obrazovnim putovanjem.</a:t>
            </a:r>
            <a:endParaRPr lang="en-US" sz="17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137" y="2306079"/>
            <a:ext cx="1052318" cy="105231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667137" y="3580567"/>
            <a:ext cx="3105388" cy="3471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hr" sz="2187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Formativno ocjenjivanje</a:t>
            </a:r>
            <a:endParaRPr lang="en-US" sz="2187" dirty="0"/>
          </a:p>
        </p:txBody>
      </p:sp>
      <p:sp>
        <p:nvSpPr>
          <p:cNvPr id="10" name="Text 6"/>
          <p:cNvSpPr/>
          <p:nvPr/>
        </p:nvSpPr>
        <p:spPr>
          <a:xfrm>
            <a:off x="5347855" y="4060983"/>
            <a:ext cx="3615289" cy="35451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hr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Uključivanje formativnog ocjenjivanja, kao što su kvizovi i razmišljanja, može pružiti vrijedne povratne informacije i učenicima i nastavnicima, omogućujući pravovremene prilagodbe i personaliziranije iskustvo učenja.</a:t>
            </a:r>
            <a:endParaRPr lang="en-US" sz="17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6400" y="2277741"/>
            <a:ext cx="1080655" cy="108065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296400" y="3580567"/>
            <a:ext cx="2777490" cy="3471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hr" sz="2187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Igrifikacija</a:t>
            </a:r>
            <a:endParaRPr lang="en-US" sz="2187" dirty="0"/>
          </a:p>
        </p:txBody>
      </p:sp>
      <p:sp>
        <p:nvSpPr>
          <p:cNvPr id="13" name="Text 8"/>
          <p:cNvSpPr/>
          <p:nvPr/>
        </p:nvSpPr>
        <p:spPr>
          <a:xfrm>
            <a:off x="9296400" y="4060984"/>
            <a:ext cx="4073236" cy="35451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hr" sz="2400" dirty="0">
                <a:solidFill>
                  <a:srgbClr val="404155"/>
                </a:solidFill>
                <a:latin typeface="+mj-lt"/>
                <a:ea typeface="Nobile" pitchFamily="34" charset="-122"/>
                <a:cs typeface="Nobile" pitchFamily="34" charset="-120"/>
              </a:rPr>
              <a:t>Integracija elemenata temeljenih na igrama, kao što su ploče s najboljim rezultatima i značke, može povećati angažman i motivaciju učenika, a istovremeno pruža mogućnosti za formativno ocjenjivanje i personalizirane povratne informacije.</a:t>
            </a:r>
            <a:endParaRPr lang="en-US" sz="2400" dirty="0">
              <a:latin typeface="+mj-lt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2" r="14493" b="13571"/>
          <a:stretch/>
        </p:blipFill>
        <p:spPr>
          <a:xfrm>
            <a:off x="10368448" y="294418"/>
            <a:ext cx="3810672" cy="176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55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ični oblačić 1"/>
          <p:cNvSpPr/>
          <p:nvPr/>
        </p:nvSpPr>
        <p:spPr>
          <a:xfrm>
            <a:off x="5569527" y="0"/>
            <a:ext cx="5805055" cy="4156364"/>
          </a:xfrm>
          <a:prstGeom prst="cloudCallout">
            <a:avLst>
              <a:gd name="adj1" fmla="val -59019"/>
              <a:gd name="adj2" fmla="val 491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 smtClean="0"/>
              <a:t>Sve mi je to poznato!  </a:t>
            </a:r>
          </a:p>
          <a:p>
            <a:pPr algn="ctr"/>
            <a:r>
              <a:rPr lang="hr-HR" sz="2800" dirty="0" smtClean="0"/>
              <a:t>Koristim to u svojoj praksi !</a:t>
            </a:r>
          </a:p>
          <a:p>
            <a:pPr algn="ctr"/>
            <a:r>
              <a:rPr lang="hr-HR" sz="2800" dirty="0" smtClean="0"/>
              <a:t>Jel mi onda ovo iskustvo koristilo???</a:t>
            </a:r>
            <a:endParaRPr lang="hr-HR" sz="2800" dirty="0"/>
          </a:p>
        </p:txBody>
      </p:sp>
      <p:pic>
        <p:nvPicPr>
          <p:cNvPr id="3" name="Rezervirano mjesto sadržaja 4">
            <a:extLst>
              <a:ext uri="{FF2B5EF4-FFF2-40B4-BE49-F238E27FC236}">
                <a16:creationId xmlns:a16="http://schemas.microsoft.com/office/drawing/2014/main" id="{1A07939A-128A-4A0C-8EF5-EA22671189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8417" y="4290537"/>
            <a:ext cx="3111371" cy="367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53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doravni svitak 1"/>
          <p:cNvSpPr/>
          <p:nvPr/>
        </p:nvSpPr>
        <p:spPr>
          <a:xfrm>
            <a:off x="3325091" y="2299855"/>
            <a:ext cx="10155382" cy="507076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dirty="0" smtClean="0"/>
              <a:t>Najbolje učimo radom…</a:t>
            </a:r>
          </a:p>
          <a:p>
            <a:pPr algn="ctr"/>
            <a:r>
              <a:rPr lang="hr-HR" sz="3600" dirty="0" err="1" smtClean="0"/>
              <a:t>Learning</a:t>
            </a:r>
            <a:r>
              <a:rPr lang="hr-HR" sz="3600" dirty="0" smtClean="0"/>
              <a:t> </a:t>
            </a:r>
            <a:r>
              <a:rPr lang="hr-HR" sz="3600" dirty="0" err="1" smtClean="0"/>
              <a:t>Apps</a:t>
            </a:r>
            <a:r>
              <a:rPr lang="hr-HR" sz="3600" dirty="0" smtClean="0"/>
              <a:t> –vrednovanje učeničkih radova</a:t>
            </a:r>
            <a:endParaRPr lang="hr-HR" sz="3600" dirty="0"/>
          </a:p>
        </p:txBody>
      </p:sp>
      <p:pic>
        <p:nvPicPr>
          <p:cNvPr id="3" name="Slika 2" descr="&lt;strong&gt;Number&lt;/strong&gt; &lt;strong&gt;1&lt;/strong&gt; 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166252"/>
            <a:ext cx="3048006" cy="304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31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doravni svitak 1"/>
          <p:cNvSpPr/>
          <p:nvPr/>
        </p:nvSpPr>
        <p:spPr>
          <a:xfrm>
            <a:off x="3325091" y="2299855"/>
            <a:ext cx="10155382" cy="507076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dirty="0" smtClean="0"/>
              <a:t>UMJETNA INTELIGENCIJA U NASTAVI</a:t>
            </a:r>
          </a:p>
          <a:p>
            <a:pPr algn="ctr"/>
            <a:r>
              <a:rPr lang="hr-HR" sz="3600" dirty="0" smtClean="0"/>
              <a:t>-generiranje kvizova pomoću UI</a:t>
            </a:r>
          </a:p>
          <a:p>
            <a:pPr algn="ctr"/>
            <a:r>
              <a:rPr lang="hr-HR" sz="3600" dirty="0"/>
              <a:t>-QUIZIZZ</a:t>
            </a:r>
          </a:p>
        </p:txBody>
      </p:sp>
      <p:pic>
        <p:nvPicPr>
          <p:cNvPr id="4" name="Slika 3" descr="Numbers: &lt;strong&gt;Number&lt;/strong&gt; &lt;strong&gt;2&lt;/strong&g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7" y="70871"/>
            <a:ext cx="3622098" cy="445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27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sti oblačić 1"/>
          <p:cNvSpPr/>
          <p:nvPr/>
        </p:nvSpPr>
        <p:spPr>
          <a:xfrm>
            <a:off x="6094192" y="2706456"/>
            <a:ext cx="5923722" cy="3684104"/>
          </a:xfrm>
          <a:prstGeom prst="wedgeEllipse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 smtClean="0"/>
              <a:t>Koje je moje iskustvo ?</a:t>
            </a:r>
            <a:endParaRPr lang="hr-HR" sz="3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99" y="0"/>
            <a:ext cx="3657600" cy="822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 descr="Nueva Era para &lt;strong&gt;ChatGPT&lt;/strong&gt; con el Lanzamiento de &lt;strong&gt;GPT&lt;/strong&gt;-4 Turbo de OpenAI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672" y="96982"/>
            <a:ext cx="2551853" cy="2551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788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1787</Words>
  <Application>Microsoft Office PowerPoint</Application>
  <PresentationFormat>Prilagođeno</PresentationFormat>
  <Paragraphs>144</Paragraphs>
  <Slides>20</Slides>
  <Notes>17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20</vt:i4>
      </vt:variant>
    </vt:vector>
  </HeadingPairs>
  <TitlesOfParts>
    <vt:vector size="29" baseType="lpstr">
      <vt:lpstr>Alexandria</vt:lpstr>
      <vt:lpstr>Arial</vt:lpstr>
      <vt:lpstr>Calibri</vt:lpstr>
      <vt:lpstr>Calibri Light</vt:lpstr>
      <vt:lpstr>Google Sans</vt:lpstr>
      <vt:lpstr>Nobile</vt:lpstr>
      <vt:lpstr>Syne</vt:lpstr>
      <vt:lpstr>Office Theme</vt:lpstr>
      <vt:lpstr>3_Tema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Nastavne pripreme na temelju ppt </vt:lpstr>
      <vt:lpstr>Vrednovanje učeničkih radova</vt:lpstr>
      <vt:lpstr>PowerPoint prezentacija</vt:lpstr>
      <vt:lpstr>PowerPoint prezentacija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marica.celjak@gmail.com</cp:lastModifiedBy>
  <cp:revision>43</cp:revision>
  <dcterms:created xsi:type="dcterms:W3CDTF">2024-05-16T17:03:13Z</dcterms:created>
  <dcterms:modified xsi:type="dcterms:W3CDTF">2024-07-04T18:50:07Z</dcterms:modified>
</cp:coreProperties>
</file>