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9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8643-623D-4F02-BC40-9825160BE833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BE3BA-A219-4D10-A85A-27AC12F241D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525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320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152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1873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81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788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800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538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114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48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9318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307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BE3BA-A219-4D10-A85A-27AC12F241D0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83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BEBF21-1DDA-4D8B-B9B6-00B4241F29B8}" type="datetimeFigureOut">
              <a:rPr lang="sr-Latn-CS" smtClean="0"/>
              <a:pPr/>
              <a:t>30.1.2017.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FDED51-86E0-4610-8B28-B2AC8D8A96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vjeraidjela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vjeraidjel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sting-journey27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500042"/>
            <a:ext cx="7143800" cy="60722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57290" y="928670"/>
            <a:ext cx="3486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dirty="0" smtClean="0"/>
              <a:t>POST  i</a:t>
            </a:r>
            <a:endParaRPr lang="hr-HR" sz="4800" dirty="0"/>
          </a:p>
        </p:txBody>
      </p:sp>
      <p:sp>
        <p:nvSpPr>
          <p:cNvPr id="6" name="Rectangle 5"/>
          <p:cNvSpPr/>
          <p:nvPr/>
        </p:nvSpPr>
        <p:spPr>
          <a:xfrm>
            <a:off x="3571868" y="1714488"/>
            <a:ext cx="335758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dirty="0" smtClean="0"/>
              <a:t>NEMRS</a:t>
            </a:r>
            <a:endParaRPr lang="hr-HR" sz="4800" dirty="0"/>
          </a:p>
        </p:txBody>
      </p:sp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85" y="5304543"/>
            <a:ext cx="1688738" cy="1121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Mogu li ja to?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Očito je: Crkva od svih traži ono što svi uglavnom i mogu. </a:t>
            </a:r>
          </a:p>
          <a:p>
            <a:r>
              <a:rPr lang="hr-HR" dirty="0" smtClean="0"/>
              <a:t>Ne pretjeruje, ali nam ne priječi samoinicijativu, to jest učiniti i više no što se traži.</a:t>
            </a:r>
            <a:endParaRPr lang="hr-HR" dirty="0"/>
          </a:p>
        </p:txBody>
      </p:sp>
      <p:pic>
        <p:nvPicPr>
          <p:cNvPr id="4" name="Picture 3" descr="fasting-is-what-517x268-ne89oct38-Westerber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357562"/>
            <a:ext cx="6500858" cy="3369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zašto?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6" y="1357298"/>
            <a:ext cx="3286148" cy="4846320"/>
          </a:xfrm>
        </p:spPr>
        <p:txBody>
          <a:bodyPr>
            <a:normAutofit/>
          </a:bodyPr>
          <a:lstStyle/>
          <a:p>
            <a:r>
              <a:rPr lang="hr-HR" dirty="0" smtClean="0"/>
              <a:t>Petak nije odabran slučajno. </a:t>
            </a:r>
          </a:p>
          <a:p>
            <a:endParaRPr lang="hr-HR" dirty="0" smtClean="0"/>
          </a:p>
          <a:p>
            <a:r>
              <a:rPr lang="hr-HR" dirty="0" smtClean="0"/>
              <a:t>To je dan Kristove muke i smrti na križu. </a:t>
            </a:r>
          </a:p>
          <a:p>
            <a:endParaRPr lang="hr-HR" dirty="0" smtClean="0"/>
          </a:p>
        </p:txBody>
      </p:sp>
      <p:pic>
        <p:nvPicPr>
          <p:cNvPr id="4" name="Picture 3" descr="893761_484849811563591_907712604_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2"/>
            <a:ext cx="4429156" cy="5524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zašto?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Svaki je petak</a:t>
            </a:r>
          </a:p>
          <a:p>
            <a:pPr>
              <a:buNone/>
            </a:pPr>
            <a:r>
              <a:rPr lang="hr-HR" dirty="0" smtClean="0"/>
              <a:t>  "mali Veliki petak". </a:t>
            </a:r>
          </a:p>
          <a:p>
            <a:endParaRPr lang="hr-HR" dirty="0" smtClean="0"/>
          </a:p>
        </p:txBody>
      </p:sp>
      <p:pic>
        <p:nvPicPr>
          <p:cNvPr id="4" name="Picture 3" descr="0321-SERVICES16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85728"/>
            <a:ext cx="3714776" cy="6357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2350766903_736a69611d_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714752"/>
            <a:ext cx="4597565" cy="29273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zašto?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4357718" cy="514353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Vjernik se kroz svoje odricanje sa zahvalnošću sjeća Kristova djela i na svoj skromni način uvećava dobrotu u svom krugu: </a:t>
            </a:r>
          </a:p>
          <a:p>
            <a:r>
              <a:rPr lang="hr-HR" sz="2800" dirty="0" smtClean="0"/>
              <a:t>odricanjem snažeći svoju volju, </a:t>
            </a:r>
          </a:p>
          <a:p>
            <a:r>
              <a:rPr lang="hr-HR" sz="2800" dirty="0" smtClean="0"/>
              <a:t>a dobrim djelima pomažući bližnjima. </a:t>
            </a:r>
            <a:endParaRPr lang="hr-HR" sz="2800" dirty="0"/>
          </a:p>
        </p:txBody>
      </p:sp>
      <p:pic>
        <p:nvPicPr>
          <p:cNvPr id="5" name="Picture 4" descr="depositphotos_11875759-Fasting-and-Ramadan-Icon-S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428736"/>
            <a:ext cx="3943558" cy="5140231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44" y="5447206"/>
            <a:ext cx="1688738" cy="1121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Post i nemrs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471858" cy="4846320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Sadržaje pojmova "post" i "nemrs" dobro je iznovice pojasniti. </a:t>
            </a:r>
          </a:p>
          <a:p>
            <a:endParaRPr lang="hr-HR" sz="2800" dirty="0" smtClean="0"/>
          </a:p>
          <a:p>
            <a:r>
              <a:rPr lang="hr-HR" sz="2800" dirty="0" smtClean="0"/>
              <a:t>Mnogi te dvije riječi smatraju istoznačnicama, sinonimima, premda one to nikako nisu.</a:t>
            </a:r>
            <a:endParaRPr lang="hr-HR" sz="2800" dirty="0"/>
          </a:p>
        </p:txBody>
      </p:sp>
      <p:pic>
        <p:nvPicPr>
          <p:cNvPr id="5" name="Picture 4" descr="1343742495_fasti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1357298"/>
            <a:ext cx="5943036" cy="5072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Što je post, a što nemrs?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Post za katolika znači uzeti samo jedan puni obrok u danu.</a:t>
            </a:r>
          </a:p>
          <a:p>
            <a:endParaRPr lang="hr-HR" sz="2800" dirty="0" smtClean="0"/>
          </a:p>
        </p:txBody>
      </p:sp>
      <p:pic>
        <p:nvPicPr>
          <p:cNvPr id="4" name="Picture 3" descr="intermittent-fasting-1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643182"/>
            <a:ext cx="8026672" cy="4000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loud Callout 5"/>
          <p:cNvSpPr/>
          <p:nvPr/>
        </p:nvSpPr>
        <p:spPr>
          <a:xfrm>
            <a:off x="6215074" y="2214554"/>
            <a:ext cx="2643206" cy="1143008"/>
          </a:xfrm>
          <a:prstGeom prst="cloudCallout">
            <a:avLst>
              <a:gd name="adj1" fmla="val -117817"/>
              <a:gd name="adj2" fmla="val -441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ZAPIŠIMO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Što je post, a što nemrs?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7643866" cy="4846320"/>
          </a:xfrm>
        </p:spPr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Nemrs znači </a:t>
            </a:r>
            <a:r>
              <a:rPr lang="hr-HR" sz="2800" smtClean="0"/>
              <a:t>redovito jesti, </a:t>
            </a: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	ali da to ne bude meso (a može biti masno).</a:t>
            </a:r>
            <a:endParaRPr lang="hr-HR" sz="28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643314"/>
            <a:ext cx="5500726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loud Callout 7"/>
          <p:cNvSpPr/>
          <p:nvPr/>
        </p:nvSpPr>
        <p:spPr>
          <a:xfrm>
            <a:off x="6215074" y="1357298"/>
            <a:ext cx="2643206" cy="1143008"/>
          </a:xfrm>
          <a:prstGeom prst="cloudCallout">
            <a:avLst>
              <a:gd name="adj1" fmla="val -88013"/>
              <a:gd name="adj2" fmla="val 346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ZAPIŠIMO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r-HR" dirty="0" smtClean="0"/>
              <a:t>Kako?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Uočiti treba ovo: u dva dana "strogog posta" (Čista srijeda i Veliki petak) nije samo post, nego, zajedno, i post i nemrs! </a:t>
            </a:r>
          </a:p>
          <a:p>
            <a:endParaRPr lang="hr-HR" dirty="0" smtClean="0"/>
          </a:p>
          <a:p>
            <a:r>
              <a:rPr lang="hr-HR" dirty="0" smtClean="0"/>
              <a:t>Znači: vjernik toga dana jede samo jedan puni obrok ("do sita"), jer je post i ne jede meso, jer je nemrs! 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Koga obvezuje?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sadašnjoj crkvenoj disciplini post je obvezatan za katolike od navršene 18. do započete 60. </a:t>
            </a:r>
            <a:r>
              <a:rPr lang="hr-HR" smtClean="0"/>
              <a:t>godine života.</a:t>
            </a:r>
          </a:p>
          <a:p>
            <a:r>
              <a:rPr lang="hr-HR" smtClean="0"/>
              <a:t>Kada?</a:t>
            </a:r>
            <a:endParaRPr lang="hr-HR" dirty="0" smtClean="0"/>
          </a:p>
          <a:p>
            <a:r>
              <a:rPr lang="hr-HR" smtClean="0"/>
              <a:t>Na </a:t>
            </a:r>
            <a:r>
              <a:rPr lang="hr-HR" dirty="0" smtClean="0"/>
              <a:t>Pepelnicu i na Veliki petak. </a:t>
            </a:r>
          </a:p>
          <a:p>
            <a:endParaRPr lang="hr-HR" dirty="0" smtClean="0"/>
          </a:p>
          <a:p>
            <a:r>
              <a:rPr lang="hr-HR" dirty="0" smtClean="0"/>
              <a:t>Dobrovoljno ga mogu činiti i mlađi i stariji od ovih dobnih odrednica.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nemrs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nemrs (običnim petkom) crkveni zakonik je sažet i kratak: “</a:t>
            </a:r>
          </a:p>
          <a:p>
            <a:endParaRPr lang="hr-HR" dirty="0" smtClean="0"/>
          </a:p>
          <a:p>
            <a:r>
              <a:rPr lang="hr-HR" dirty="0" smtClean="0"/>
              <a:t>Zakon nemrsa obvezuje one koji su navršili 14. godinu života, osim ako je u petak svetkovina."</a:t>
            </a:r>
          </a:p>
          <a:p>
            <a:endParaRPr lang="hr-HR" dirty="0"/>
          </a:p>
        </p:txBody>
      </p:sp>
      <p:pic>
        <p:nvPicPr>
          <p:cNvPr id="4" name="Picture 3" descr="fast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786190"/>
            <a:ext cx="6000792" cy="307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Zato kada je petak</a:t>
            </a:r>
            <a:endParaRPr lang="hr-HR" dirty="0"/>
          </a:p>
        </p:txBody>
      </p:sp>
      <p:pic>
        <p:nvPicPr>
          <p:cNvPr id="4" name="Content Placeholder 3" descr="Lent-Friday.jpg"/>
          <p:cNvPicPr>
            <a:picLocks noGrp="1" noChangeAspect="1"/>
          </p:cNvPicPr>
          <p:nvPr>
            <p:ph idx="1"/>
          </p:nvPr>
        </p:nvPicPr>
        <p:blipFill>
          <a:blip r:embed="rId2"/>
          <a:srcRect t="14585"/>
          <a:stretch>
            <a:fillRect/>
          </a:stretch>
        </p:blipFill>
        <p:spPr>
          <a:xfrm>
            <a:off x="571472" y="1714488"/>
            <a:ext cx="8001056" cy="48266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r-HR" dirty="0" smtClean="0"/>
              <a:t>Petak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Još nešto o svakom običnom petku. </a:t>
            </a:r>
          </a:p>
          <a:p>
            <a:endParaRPr lang="hr-HR" dirty="0" smtClean="0"/>
          </a:p>
          <a:p>
            <a:r>
              <a:rPr lang="hr-HR" dirty="0" smtClean="0"/>
              <a:t>Za naša područja u svaki petak je nemrs, </a:t>
            </a:r>
          </a:p>
          <a:p>
            <a:pPr>
              <a:buNone/>
            </a:pPr>
            <a:r>
              <a:rPr lang="hr-HR" dirty="0" smtClean="0"/>
              <a:t>	to jest ne jede se meso.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r>
              <a:rPr lang="hr-HR" dirty="0" smtClean="0"/>
              <a:t>Ali, ako je netko u takvim okolnostima da mora jesti meso (</a:t>
            </a:r>
            <a:r>
              <a:rPr lang="hr-HR" dirty="0" err="1" smtClean="0"/>
              <a:t>npr</a:t>
            </a:r>
            <a:r>
              <a:rPr lang="hr-HR" dirty="0" smtClean="0"/>
              <a:t>. na terenu, u bolnici, u menzi i </a:t>
            </a:r>
            <a:r>
              <a:rPr lang="hr-HR" dirty="0" err="1" smtClean="0"/>
              <a:t>sl</a:t>
            </a:r>
            <a:r>
              <a:rPr lang="hr-HR" dirty="0" smtClean="0"/>
              <a:t>.) može jesti meso, a mjesto toga se u petak treba odreći nečega drugoga (pušenja, pića, </a:t>
            </a:r>
            <a:r>
              <a:rPr lang="hr-HR" dirty="0" err="1" smtClean="0"/>
              <a:t>zabave..</a:t>
            </a:r>
            <a:r>
              <a:rPr lang="hr-HR" dirty="0" smtClean="0"/>
              <a:t>.) ili učiniti neko dobro djelo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</TotalTime>
  <Words>330</Words>
  <Application>Microsoft Office PowerPoint</Application>
  <PresentationFormat>Prikaz na zaslonu (4:3)</PresentationFormat>
  <Paragraphs>63</Paragraphs>
  <Slides>13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Calibri</vt:lpstr>
      <vt:lpstr>Trebuchet MS</vt:lpstr>
      <vt:lpstr>Wingdings</vt:lpstr>
      <vt:lpstr>Wingdings 2</vt:lpstr>
      <vt:lpstr>Opulent</vt:lpstr>
      <vt:lpstr>PowerPoint prezentacija</vt:lpstr>
      <vt:lpstr>Post i nemrs</vt:lpstr>
      <vt:lpstr>Što je post, a što nemrs?</vt:lpstr>
      <vt:lpstr>Što je post, a što nemrs?</vt:lpstr>
      <vt:lpstr>Kako?</vt:lpstr>
      <vt:lpstr>Koga obvezuje?</vt:lpstr>
      <vt:lpstr>nemrs</vt:lpstr>
      <vt:lpstr>Zato kada je petak</vt:lpstr>
      <vt:lpstr>Petak</vt:lpstr>
      <vt:lpstr>Mogu li ja to?</vt:lpstr>
      <vt:lpstr>zašto?</vt:lpstr>
      <vt:lpstr>zašto?</vt:lpstr>
      <vt:lpstr>zašto?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i nemrs</dc:title>
  <dc:creator>Tomislav Benaković</dc:creator>
  <cp:lastModifiedBy>marica celjak</cp:lastModifiedBy>
  <cp:revision>10</cp:revision>
  <dcterms:created xsi:type="dcterms:W3CDTF">2014-03-04T07:17:24Z</dcterms:created>
  <dcterms:modified xsi:type="dcterms:W3CDTF">2017-01-30T20:45:12Z</dcterms:modified>
</cp:coreProperties>
</file>