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4" r:id="rId4"/>
  </p:sldMasterIdLst>
  <p:notesMasterIdLst>
    <p:notesMasterId r:id="rId20"/>
  </p:notesMasterIdLst>
  <p:handoutMasterIdLst>
    <p:handoutMasterId r:id="rId21"/>
  </p:handoutMasterIdLst>
  <p:sldIdLst>
    <p:sldId id="493" r:id="rId5"/>
    <p:sldId id="509" r:id="rId6"/>
    <p:sldId id="495" r:id="rId7"/>
    <p:sldId id="508" r:id="rId8"/>
    <p:sldId id="496" r:id="rId9"/>
    <p:sldId id="497" r:id="rId10"/>
    <p:sldId id="498" r:id="rId11"/>
    <p:sldId id="499" r:id="rId12"/>
    <p:sldId id="500" r:id="rId13"/>
    <p:sldId id="503" r:id="rId14"/>
    <p:sldId id="510" r:id="rId15"/>
    <p:sldId id="505" r:id="rId16"/>
    <p:sldId id="506" r:id="rId17"/>
    <p:sldId id="507" r:id="rId18"/>
    <p:sldId id="512" r:id="rId19"/>
  </p:sldIdLst>
  <p:sldSz cx="12192000" cy="6858000"/>
  <p:notesSz cx="6858000" cy="1514475"/>
  <p:defaultTextStyle>
    <a:defPPr>
      <a:defRPr lang="hr-HR"/>
    </a:defPPr>
    <a:lvl1pPr marL="0" algn="l" defTabSz="914400" rtl="0" eaLnBrk="1" latinLnBrk="0" hangingPunct="1">
      <a:defRPr lang="hr-HR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hr-HR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hr-HR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hr-HR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hr-HR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hr-HR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hr-HR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hr-HR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hr-HR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82AF"/>
    <a:srgbClr val="FF00FF"/>
    <a:srgbClr val="9900FF"/>
    <a:srgbClr val="FFBDFF"/>
    <a:srgbClr val="009ED6"/>
    <a:srgbClr val="FFCCFF"/>
    <a:srgbClr val="3991C7"/>
    <a:srgbClr val="0033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39AA78-2524-4677-BD37-49C74D22818B}" v="33" dt="2020-03-11T13:57:08.417"/>
    <p1510:client id="{36764672-88D7-41D6-B935-28BDC3131A55}" v="11" dt="2020-04-23T09:14:18.332"/>
    <p1510:client id="{7C6C91E6-883C-3BDD-1963-C55877E3E59D}" v="26" dt="2020-04-22T16:38:00.830"/>
    <p1510:client id="{F3406F8B-14CB-C30C-CCBD-FE6D67D67451}" v="53" dt="2020-04-22T18:28:42.296"/>
  </p1510:revLst>
</p1510:revInfo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ila, bez rešetk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il teme 1 - Isticanj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607" autoAdjust="0"/>
  </p:normalViewPr>
  <p:slideViewPr>
    <p:cSldViewPr snapToGrid="0">
      <p:cViewPr varScale="1">
        <p:scale>
          <a:sx n="51" d="100"/>
          <a:sy n="51" d="100"/>
        </p:scale>
        <p:origin x="123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hr-HR"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hr-HR" sz="1200"/>
            </a:lvl1pPr>
          </a:lstStyle>
          <a:p>
            <a:fld id="{D83FDC75-7F73-4A4A-A77C-09AADF00E0EA}" type="datetimeFigureOut">
              <a:rPr lang="hr-HR" smtClean="0"/>
              <a:pPr/>
              <a:t>27.4.2020.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hr-HR" sz="1200"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hr-HR" sz="1200"/>
            </a:lvl1pPr>
          </a:lstStyle>
          <a:p>
            <a:fld id="{459226BF-1F13-42D3-80DC-373E7ADD1EBC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hr-HR"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hr-HR" sz="1200"/>
            </a:lvl1pPr>
          </a:lstStyle>
          <a:p>
            <a:fld id="{48AEF76B-3757-4A0B-AF93-28494465C1DD}" type="datetimeFigureOut">
              <a:pPr/>
              <a:t>27.4.2020.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hr-HR"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hr-HR" sz="1200"/>
            </a:lvl1pPr>
          </a:lstStyle>
          <a:p>
            <a:fld id="{75693FD4-8F83-4EF7-AC3F-0DC0388986B0}" type="slidenum"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hr-H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hr-H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hr-H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hr-H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hr-H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hr-H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hr-H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hr-H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hr-H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/>
              <a:t>Naslovni slajd – promijenite</a:t>
            </a:r>
            <a:r>
              <a:rPr lang="hr-HR" baseline="0"/>
              <a:t> naslov i ostalo. Ne smijete dodavati grafike ili  tekstualne okvire!</a:t>
            </a: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45324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/>
              <a:t>Svibanj je mjesec kad priroda buja životom, sunce pokazuje svoju snagu. Cvijeće, kao skriveno blago zemlje u suradnji s nebom izlazi na površinu. Cvijet je znak ljepote, ali ljubavi i života koji se daruje drugima. Kao što cvijet svoju ljepotu daruje drugima, tako i majke daruju svoju požrtvovnu ljubav svojoj djeci. Mjesec je svibanj zato posebno posvećen majkama, a osobito majci Isusovoj  i našoj nebeskoj majci Mariji. </a:t>
            </a:r>
          </a:p>
          <a:p>
            <a:endParaRPr lang="hr-HR"/>
          </a:p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06591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/>
              <a:t>Mi ćemo danas otpjevati jednu pjesmu  zove se Cvijeće za Mariju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94535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b="0" i="0">
                <a:solidFill>
                  <a:srgbClr val="000000"/>
                </a:solidFill>
                <a:effectLst/>
                <a:latin typeface="Open Sans"/>
              </a:rPr>
              <a:t>Izrazimo ljubav riječima ljubavi onima koje volimo a nikada im to ne kažemo (klik), pruženom rukom nekome tko treba našu pomoć (klik), a da ne očekujemo da nam vrati, pomognemo svojim ukućanima, poigramo se s bratom ili sestrom ili im pomognemo </a:t>
            </a:r>
            <a:r>
              <a:rPr lang="hr-HR">
                <a:solidFill>
                  <a:srgbClr val="000000"/>
                </a:solidFill>
                <a:latin typeface="Open Sans"/>
              </a:rPr>
              <a:t>napisati </a:t>
            </a:r>
            <a:r>
              <a:rPr lang="hr-HR" b="0" i="0">
                <a:solidFill>
                  <a:srgbClr val="000000"/>
                </a:solidFill>
                <a:effectLst/>
                <a:latin typeface="Open Sans"/>
              </a:rPr>
              <a:t>zadaću (klik), nazovemo baku ili djeda da ih pitamo kako su (klik),</a:t>
            </a:r>
            <a:r>
              <a:rPr lang="hr-HR">
                <a:solidFill>
                  <a:srgbClr val="000000"/>
                </a:solidFill>
                <a:latin typeface="Open Sans"/>
              </a:rPr>
              <a:t> </a:t>
            </a:r>
            <a:r>
              <a:rPr lang="hr-HR" b="0" i="0">
                <a:solidFill>
                  <a:srgbClr val="000000"/>
                </a:solidFill>
                <a:effectLst/>
                <a:latin typeface="Open Sans"/>
              </a:rPr>
              <a:t> …svako, pa i najmanje djelo ljubavi (klik) može biti jedna nova ružica u vijencu kojim častimo Mariju.</a:t>
            </a:r>
            <a:r>
              <a:rPr lang="hr-HR">
                <a:solidFill>
                  <a:srgbClr val="000000"/>
                </a:solidFill>
                <a:latin typeface="Open Sans"/>
              </a:rPr>
              <a:t> </a:t>
            </a:r>
            <a:endParaRPr lang="hr-HR" b="0" i="0">
              <a:solidFill>
                <a:srgbClr val="000000"/>
              </a:solidFill>
              <a:effectLst/>
              <a:latin typeface="Open Sans"/>
            </a:endParaRPr>
          </a:p>
          <a:p>
            <a:r>
              <a:rPr lang="hr-HR" b="0" i="0">
                <a:solidFill>
                  <a:srgbClr val="000000"/>
                </a:solidFill>
                <a:effectLst/>
                <a:latin typeface="Open Sans"/>
              </a:rPr>
              <a:t>Pozivam te da svakoga dana izmoliš i jednu molitvu Zdravo Marijo za svoju obitelj, ljude koji brinu za tebe, učitelje, one koji su bolesni, one koji pate… možeš ih izmoliti i više, možda čak i 10, tada ćeš izmoliti cijelu jednu deseticu krunice, pobožnosti kojom se vjernici najčešće obraćaju Mariji. </a:t>
            </a:r>
          </a:p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36735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Znate li koju riječ najčešće djeca prvu izgovore?</a:t>
            </a:r>
          </a:p>
          <a:p>
            <a:r>
              <a:rPr lang="hr-HR" dirty="0"/>
              <a:t>Najčešće je to riječ mama. </a:t>
            </a:r>
          </a:p>
          <a:p>
            <a:r>
              <a:rPr lang="hr-HR" dirty="0"/>
              <a:t>Naravno, ima i drugih riječi, tata, </a:t>
            </a:r>
            <a:r>
              <a:rPr lang="hr-HR" dirty="0" err="1"/>
              <a:t>dada</a:t>
            </a:r>
            <a:r>
              <a:rPr lang="hr-HR" dirty="0"/>
              <a:t>…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35920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/>
              <a:t>Pokušajte riješiti ovaj rebus. Potrebna su vam prva dva slova svake riječi i pomoću njih ćeš dobiti rješenje. </a:t>
            </a:r>
          </a:p>
          <a:p>
            <a:r>
              <a:rPr lang="hr-HR">
                <a:cs typeface="Calibri"/>
              </a:rPr>
              <a:t>Riječ koju smo dobili je Marija, ime Isusove majke.</a:t>
            </a:r>
          </a:p>
          <a:p>
            <a:r>
              <a:rPr lang="hr-HR">
                <a:cs typeface="Calibri"/>
              </a:rPr>
              <a:t>Danas ćemo govoriti o njoj. 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11896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06218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/>
              <a:t>Dragi učenici, pročitat ću vam jednu pjesmu, LIJEPO SE </a:t>
            </a:r>
            <a:r>
              <a:rPr lang="hr-HR" err="1"/>
              <a:t>NASLONIte</a:t>
            </a:r>
            <a:r>
              <a:rPr lang="hr-HR"/>
              <a:t>, opustite i </a:t>
            </a:r>
            <a:r>
              <a:rPr lang="hr-HR" err="1"/>
              <a:t>poslušajajte</a:t>
            </a: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24173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/>
              <a:t>Sviđa li ti se ova pjesma? </a:t>
            </a:r>
          </a:p>
          <a:p>
            <a:r>
              <a:rPr lang="hr-HR">
                <a:cs typeface="Calibri"/>
              </a:rPr>
              <a:t>Jete li kada razmišljali o tome kakav je Isus bio kao dijete, kao dječak, je li bio baš poput vas?</a:t>
            </a:r>
          </a:p>
          <a:p>
            <a:r>
              <a:rPr lang="hr-HR">
                <a:cs typeface="Calibri"/>
              </a:rPr>
              <a:t>Kakva je bila Marija, njegova majka? </a:t>
            </a:r>
          </a:p>
          <a:p>
            <a:endParaRPr lang="hr-HR">
              <a:cs typeface="Calibri"/>
            </a:endParaRP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26979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000000"/>
                </a:solidFill>
                <a:latin typeface="+mn-lt"/>
                <a:cs typeface="+mn-cs"/>
              </a:rPr>
              <a:t>Isus</a:t>
            </a:r>
            <a:r>
              <a:rPr lang="en-US" sz="1200" dirty="0">
                <a:solidFill>
                  <a:srgbClr val="000000"/>
                </a:solidFill>
                <a:latin typeface="+mn-lt"/>
                <a:cs typeface="+mn-cs"/>
              </a:rPr>
              <a:t> je </a:t>
            </a:r>
            <a:r>
              <a:rPr lang="en-US" sz="1200" dirty="0" err="1">
                <a:solidFill>
                  <a:srgbClr val="000000"/>
                </a:solidFill>
                <a:latin typeface="+mn-lt"/>
                <a:cs typeface="+mn-cs"/>
              </a:rPr>
              <a:t>posebno</a:t>
            </a:r>
            <a:r>
              <a:rPr lang="en-US" sz="1200" dirty="0">
                <a:solidFill>
                  <a:srgbClr val="000000"/>
                </a:solidFill>
                <a:latin typeface="+mn-lt"/>
                <a:cs typeface="+mn-c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+mn-lt"/>
                <a:cs typeface="+mn-cs"/>
              </a:rPr>
              <a:t>volio</a:t>
            </a:r>
            <a:r>
              <a:rPr lang="en-US" sz="1200" dirty="0">
                <a:solidFill>
                  <a:srgbClr val="000000"/>
                </a:solidFill>
                <a:latin typeface="+mn-lt"/>
                <a:cs typeface="+mn-c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+mn-lt"/>
                <a:cs typeface="+mn-cs"/>
              </a:rPr>
              <a:t>svoju</a:t>
            </a:r>
            <a:r>
              <a:rPr lang="en-US" sz="1200" dirty="0">
                <a:solidFill>
                  <a:srgbClr val="000000"/>
                </a:solidFill>
                <a:latin typeface="+mn-lt"/>
                <a:cs typeface="+mn-c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+mn-lt"/>
                <a:cs typeface="+mn-cs"/>
              </a:rPr>
              <a:t>majku</a:t>
            </a:r>
            <a:r>
              <a:rPr lang="en-US" sz="1200" dirty="0">
                <a:solidFill>
                  <a:srgbClr val="000000"/>
                </a:solidFill>
                <a:latin typeface="+mn-lt"/>
                <a:cs typeface="+mn-cs"/>
              </a:rPr>
              <a:t>.</a:t>
            </a:r>
            <a:endParaRPr lang="hr-HR" sz="1200" dirty="0">
              <a:solidFill>
                <a:srgbClr val="000000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hr-HR" sz="1200" dirty="0">
                <a:solidFill>
                  <a:srgbClr val="000000"/>
                </a:solidFill>
                <a:latin typeface="+mn-lt"/>
                <a:cs typeface="+mn-cs"/>
              </a:rPr>
              <a:t>Isus je </a:t>
            </a:r>
            <a:r>
              <a:rPr lang="hr-HR" dirty="0">
                <a:solidFill>
                  <a:srgbClr val="000000"/>
                </a:solidFill>
              </a:rPr>
              <a:t>rekao </a:t>
            </a:r>
            <a:r>
              <a:rPr lang="hr-HR" sz="1200" dirty="0">
                <a:solidFill>
                  <a:srgbClr val="000000"/>
                </a:solidFill>
                <a:latin typeface="+mn-lt"/>
                <a:cs typeface="+mn-cs"/>
              </a:rPr>
              <a:t>da će Marija biti i naša majka i majka cijele Crkve.</a:t>
            </a:r>
            <a:r>
              <a:rPr lang="hr-HR" dirty="0">
                <a:solidFill>
                  <a:srgbClr val="000000"/>
                </a:solidFill>
              </a:rPr>
              <a:t> </a:t>
            </a:r>
            <a:endParaRPr lang="en-US" sz="1200" dirty="0">
              <a:solidFill>
                <a:srgbClr val="000000"/>
              </a:solidFill>
              <a:latin typeface="+mn-lt"/>
              <a:cs typeface="+mn-cs"/>
            </a:endParaRPr>
          </a:p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52798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41226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Na slikama možete vidjeti Hrvatsko svetište posvećeno Mariji – Mariju Bistricu gdje svakog dana mnogo ljudi dolazi i moli se Mariji.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/>
              <a:t>Pogledajte samo ove brojne pločice zahvale za pomoć, ozdravljenje, uslišane molitve</a:t>
            </a:r>
            <a:endParaRPr lang="hr-HR" dirty="0">
              <a:cs typeface="Calibri"/>
            </a:endParaRPr>
          </a:p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93FD4-8F83-4EF7-AC3F-0DC0388986B0}" type="slidenum">
              <a:rPr lang="hr-HR" smtClean="0"/>
              <a:pPr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31731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78" y="-30152"/>
            <a:ext cx="12193057" cy="32555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44569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2709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34869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50878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36652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4478"/>
            <a:ext cx="12193057" cy="32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50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179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2E82A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2E82A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96663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79397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288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ilagođeni izg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701250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9409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-37197"/>
            <a:ext cx="12193057" cy="144997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718" y="2042282"/>
            <a:ext cx="10541193" cy="3872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11" name="TextBox 10"/>
          <p:cNvSpPr txBox="1"/>
          <p:nvPr userDrawn="1"/>
        </p:nvSpPr>
        <p:spPr>
          <a:xfrm>
            <a:off x="6388619" y="6046308"/>
            <a:ext cx="211143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50"/>
              <a:t>Projekt </a:t>
            </a:r>
            <a:r>
              <a:rPr lang="hr-HR" sz="1050" i="1"/>
              <a:t>Podrška provedbi</a:t>
            </a:r>
          </a:p>
          <a:p>
            <a:pPr algn="ctr"/>
            <a:r>
              <a:rPr lang="hr-HR" sz="1050" i="1"/>
              <a:t> Cjelovite kurikularne</a:t>
            </a:r>
            <a:br>
              <a:rPr lang="hr-HR" sz="1050" i="1"/>
            </a:br>
            <a:r>
              <a:rPr lang="hr-HR" sz="1050" i="1"/>
              <a:t> reforme (CKR)</a:t>
            </a:r>
            <a:endParaRPr lang="hr-HR" sz="105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69474" y="5914662"/>
            <a:ext cx="1994805" cy="7200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74" y="5974848"/>
            <a:ext cx="1483460" cy="720000"/>
          </a:xfrm>
          <a:prstGeom prst="rect">
            <a:avLst/>
          </a:prstGeom>
        </p:spPr>
      </p:pic>
      <p:pic>
        <p:nvPicPr>
          <p:cNvPr id="12" name="Picture 6" descr="lenta prava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392" y="5959560"/>
            <a:ext cx="2212941" cy="7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5056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7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E82AF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E82AF"/>
        </a:buClr>
        <a:buFont typeface="Wingdings" panose="05000000000000000000" pitchFamily="2" charset="2"/>
        <a:buChar char="§"/>
        <a:defRPr sz="3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82AF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82AF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82AF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82AF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.jpeg"/><Relationship Id="rId7" Type="http://schemas.openxmlformats.org/officeDocument/2006/relationships/hyperlink" Target="https://creativecommons.org/licenses/by-sa/2.0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Bernadette_Soubirous" TargetMode="External"/><Relationship Id="rId5" Type="http://schemas.openxmlformats.org/officeDocument/2006/relationships/hyperlink" Target="https://en.wikipedia.org/wiki/Blessed_Virgin_Mary" TargetMode="External"/><Relationship Id="rId4" Type="http://schemas.openxmlformats.org/officeDocument/2006/relationships/hyperlink" Target="https://en.wikipedia.org/wiki/Our_Lady_of_Lourde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6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9.jpeg"/><Relationship Id="rId11" Type="http://schemas.openxmlformats.org/officeDocument/2006/relationships/image" Target="../media/image6.png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ctrTitle"/>
          </p:nvPr>
        </p:nvSpPr>
        <p:spPr>
          <a:xfrm>
            <a:off x="1343472" y="1122363"/>
            <a:ext cx="9577064" cy="2387600"/>
          </a:xfrm>
        </p:spPr>
        <p:txBody>
          <a:bodyPr>
            <a:normAutofit/>
          </a:bodyPr>
          <a:lstStyle/>
          <a:p>
            <a:r>
              <a:rPr lang="hr-HR" sz="4000" b="1" dirty="0">
                <a:solidFill>
                  <a:srgbClr val="FF0000"/>
                </a:solidFill>
                <a:latin typeface="Segoe UI Semilight"/>
                <a:cs typeface="Segoe UI Semilight"/>
              </a:rPr>
              <a:t>Katolički vjeronauk</a:t>
            </a:r>
            <a:r>
              <a:rPr lang="hr-HR" b="1" dirty="0">
                <a:solidFill>
                  <a:srgbClr val="FF0000"/>
                </a:solidFill>
                <a:latin typeface="Segoe UI Semilight"/>
                <a:cs typeface="Segoe UI Semilight"/>
              </a:rPr>
              <a:t/>
            </a:r>
            <a:br>
              <a:rPr lang="hr-HR" b="1" dirty="0">
                <a:solidFill>
                  <a:srgbClr val="FF0000"/>
                </a:solidFill>
                <a:latin typeface="Segoe UI Semilight"/>
                <a:cs typeface="Segoe UI Semilight"/>
              </a:rPr>
            </a:br>
            <a:r>
              <a:rPr lang="hr-HR" b="1" dirty="0">
                <a:solidFill>
                  <a:srgbClr val="FF0000"/>
                </a:solidFill>
                <a:latin typeface="Segoe UI Semilight"/>
                <a:cs typeface="Segoe UI Semilight"/>
              </a:rPr>
              <a:t>Zajedno s Isusovom majkom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hr-HR" dirty="0"/>
          </a:p>
        </p:txBody>
      </p:sp>
      <p:pic>
        <p:nvPicPr>
          <p:cNvPr id="2" name="Slika 1" descr="&lt;strong&gt;Marija&lt;/strong&gt; (&lt;strong&gt;majka&lt;/strong&gt; &lt;strong&gt;Isusova&lt;/strong&gt;) - Wikipedia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894" y="3677465"/>
            <a:ext cx="2025543" cy="2681294"/>
          </a:xfrm>
          <a:prstGeom prst="rect">
            <a:avLst/>
          </a:prstGeom>
        </p:spPr>
      </p:pic>
      <p:pic>
        <p:nvPicPr>
          <p:cNvPr id="3" name="Snimljeni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94747" y="4851400"/>
            <a:ext cx="406400" cy="406400"/>
          </a:xfrm>
          <a:prstGeom prst="rect">
            <a:avLst/>
          </a:prstGeom>
        </p:spPr>
      </p:pic>
      <p:sp>
        <p:nvSpPr>
          <p:cNvPr id="6" name="Elipsasti oblačić 5"/>
          <p:cNvSpPr/>
          <p:nvPr/>
        </p:nvSpPr>
        <p:spPr>
          <a:xfrm>
            <a:off x="624930" y="5018112"/>
            <a:ext cx="1848678" cy="1172818"/>
          </a:xfrm>
          <a:prstGeom prst="wedgeEllipseCallout">
            <a:avLst>
              <a:gd name="adj1" fmla="val 63576"/>
              <a:gd name="adj2" fmla="val -393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Uvijek kliknite na </a:t>
            </a:r>
            <a:r>
              <a:rPr lang="hr-HR" dirty="0" err="1" smtClean="0"/>
              <a:t>žvučnik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9538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756D389-BDA4-4813-B7EA-1B22E0E4E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924943"/>
            <a:ext cx="6586489" cy="14983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r-HR" sz="3200">
                <a:latin typeface="Segoe UI Semilight"/>
                <a:cs typeface="Segoe UI Semilight"/>
              </a:rPr>
              <a:t>Mariji s pouzdanjem upućujemo svoje molitve. </a:t>
            </a:r>
            <a:endParaRPr lang="hr-HR" sz="3200"/>
          </a:p>
        </p:txBody>
      </p:sp>
      <p:pic>
        <p:nvPicPr>
          <p:cNvPr id="7" name="Slika 6" descr="Slika na kojoj se prikazuje trava, stajanje, sjedenje, muškarac&#10;&#10;Opis je automatski generiran">
            <a:extLst>
              <a:ext uri="{FF2B5EF4-FFF2-40B4-BE49-F238E27FC236}">
                <a16:creationId xmlns:a16="http://schemas.microsoft.com/office/drawing/2014/main" id="{8767C6D1-F5E1-49EB-B752-E3F4AA4D19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75B6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id="{BFE3EE1D-74F1-4494-AEDF-94A12A09A728}"/>
              </a:ext>
            </a:extLst>
          </p:cNvPr>
          <p:cNvSpPr txBox="1"/>
          <p:nvPr/>
        </p:nvSpPr>
        <p:spPr>
          <a:xfrm>
            <a:off x="5333030" y="4972895"/>
            <a:ext cx="609824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900" b="0" i="0" u="none" strike="noStrike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Our Lady of Lourdes"/>
              </a:rPr>
              <a:t>Our Lady of Lourdes</a:t>
            </a:r>
            <a:r>
              <a:rPr lang="en-US" sz="9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An artwork depicting the </a:t>
            </a:r>
            <a:r>
              <a:rPr lang="en-US" sz="900" b="0" i="0" u="none" strike="noStrike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Blessed Virgin Mary"/>
              </a:rPr>
              <a:t>Blessed Virgin Mary</a:t>
            </a:r>
            <a:r>
              <a:rPr lang="en-US" sz="9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appearing on the grotto, in front of </a:t>
            </a:r>
            <a:r>
              <a:rPr lang="en-US" sz="900" b="0" i="0" u="none" strike="noStrike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6" tooltip="Bernadette Soubirous"/>
              </a:rPr>
              <a:t>Bernadette Soubirous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  <a:endParaRPr lang="hr-HR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33C02FFF-E6D0-4063-B4E4-193A267F4867}"/>
              </a:ext>
            </a:extLst>
          </p:cNvPr>
          <p:cNvSpPr txBox="1"/>
          <p:nvPr/>
        </p:nvSpPr>
        <p:spPr>
          <a:xfrm>
            <a:off x="5327194" y="5577488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b="0" i="0" u="none" strike="noStrike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/>
              </a:rPr>
              <a:t>CC BY-SA 2.0</a:t>
            </a:r>
            <a:endParaRPr lang="fr-FR" sz="1200" b="0" i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fr-FR" sz="12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File:Notre Dame de Lourdes.JPG</a:t>
            </a:r>
          </a:p>
          <a:p>
            <a:endParaRPr lang="hr-HR" sz="1200"/>
          </a:p>
        </p:txBody>
      </p:sp>
      <p:pic>
        <p:nvPicPr>
          <p:cNvPr id="10" name="Slika 9" descr="Slika na kojoj se prikazuje cvijet, torta, vjenčanje, stol&#10;&#10;Opis je automatski generiran">
            <a:extLst>
              <a:ext uri="{FF2B5EF4-FFF2-40B4-BE49-F238E27FC236}">
                <a16:creationId xmlns:a16="http://schemas.microsoft.com/office/drawing/2014/main" id="{90C13E7E-A823-47BD-99EC-10C8B490787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443" y="652910"/>
            <a:ext cx="4176464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8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C539529-EDB1-4C29-B543-28552BDC0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 descr="Slika na kojoj se prikazuje držanje, staro, muškarac&#10;&#10;Opis je automatski generiran">
            <a:extLst>
              <a:ext uri="{FF2B5EF4-FFF2-40B4-BE49-F238E27FC236}">
                <a16:creationId xmlns:a16="http://schemas.microsoft.com/office/drawing/2014/main" id="{C64B29A0-F924-467F-9C9B-97595E7A5C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027048"/>
            <a:ext cx="2970900" cy="4890371"/>
          </a:xfrm>
        </p:spPr>
      </p:pic>
      <p:pic>
        <p:nvPicPr>
          <p:cNvPr id="7" name="Slika 6" descr="Slika na kojoj se prikazuje tekst, novine&#10;&#10;Opis je automatski generiran">
            <a:extLst>
              <a:ext uri="{FF2B5EF4-FFF2-40B4-BE49-F238E27FC236}">
                <a16:creationId xmlns:a16="http://schemas.microsoft.com/office/drawing/2014/main" id="{61F61CF0-3D7D-444F-BB9B-0C45E90554E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618" y="551604"/>
            <a:ext cx="4493588" cy="3372298"/>
          </a:xfrm>
          <a:prstGeom prst="rect">
            <a:avLst/>
          </a:prstGeom>
        </p:spPr>
      </p:pic>
      <p:pic>
        <p:nvPicPr>
          <p:cNvPr id="9" name="Slika 8" descr="Slika na kojoj se prikazuje novine, tekst&#10;&#10;Opis je automatski generiran">
            <a:extLst>
              <a:ext uri="{FF2B5EF4-FFF2-40B4-BE49-F238E27FC236}">
                <a16:creationId xmlns:a16="http://schemas.microsoft.com/office/drawing/2014/main" id="{7F385601-233B-4000-A5CD-BA5E3078ADD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539" y="-50635"/>
            <a:ext cx="7950779" cy="596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98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ABAFBAAB-8665-4A3C-B8B5-A007AD5AAD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9068" y="1300265"/>
            <a:ext cx="3460558" cy="4257469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C20EFE6-D0A7-4FE4-94EB-E80DA871E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719" y="908720"/>
            <a:ext cx="5027654" cy="5005942"/>
          </a:xfrm>
        </p:spPr>
        <p:txBody>
          <a:bodyPr/>
          <a:lstStyle/>
          <a:p>
            <a:r>
              <a:rPr lang="hr-HR"/>
              <a:t>Mariji je posebno posvećen mjesec svibanj.</a:t>
            </a:r>
          </a:p>
          <a:p>
            <a:r>
              <a:rPr lang="hr-HR"/>
              <a:t>Mariji iskazujemo ljubav cvijećem, molitvom i pjesmom. </a:t>
            </a:r>
          </a:p>
        </p:txBody>
      </p:sp>
      <p:pic>
        <p:nvPicPr>
          <p:cNvPr id="6" name="Slika 5" descr="Slika na kojoj se prikazuje biljka, cvijet, hrana, torta&#10;&#10;Opis je automatski generiran">
            <a:extLst>
              <a:ext uri="{FF2B5EF4-FFF2-40B4-BE49-F238E27FC236}">
                <a16:creationId xmlns:a16="http://schemas.microsoft.com/office/drawing/2014/main" id="{434B4EB7-6903-4933-9DB4-64E512506BD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895" y="3128182"/>
            <a:ext cx="4412907" cy="2778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 descr="Slika na kojoj se prikazuje cvijet, bijelo, stol, vaza&#10;&#10;Opis je automatski generiran">
            <a:extLst>
              <a:ext uri="{FF2B5EF4-FFF2-40B4-BE49-F238E27FC236}">
                <a16:creationId xmlns:a16="http://schemas.microsoft.com/office/drawing/2014/main" id="{1FDD0D1D-D0BC-4345-B707-318D879D45C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-243408"/>
            <a:ext cx="6379369" cy="6858000"/>
          </a:xfrm>
          <a:prstGeom prst="rect">
            <a:avLst/>
          </a:prstGeom>
        </p:spPr>
      </p:pic>
      <p:pic>
        <p:nvPicPr>
          <p:cNvPr id="2" name="Snimljeni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9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126951FB-DDFF-4658-B788-1B67766BA5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-109430"/>
            <a:ext cx="9361039" cy="7076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7584FCF-60D1-461F-8506-5FDEBCC52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5659" y="2214505"/>
            <a:ext cx="6120680" cy="35939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600"/>
              <a:t>Evo nas pred tobom, Marijo, </a:t>
            </a:r>
          </a:p>
          <a:p>
            <a:pPr marL="0" indent="0">
              <a:buNone/>
            </a:pPr>
            <a:r>
              <a:rPr lang="hr-HR" sz="3600"/>
              <a:t>Stojimo pred slikom lica tvog, </a:t>
            </a:r>
          </a:p>
          <a:p>
            <a:pPr marL="0" indent="0">
              <a:buNone/>
            </a:pPr>
            <a:r>
              <a:rPr lang="hr-HR" sz="3600"/>
              <a:t>Mi još ne znamo kako treba moliti, </a:t>
            </a:r>
          </a:p>
          <a:p>
            <a:pPr marL="0" indent="0">
              <a:buNone/>
            </a:pPr>
            <a:r>
              <a:rPr lang="hr-HR" sz="3600"/>
              <a:t>Zato ovo cvijeće dajemo.</a:t>
            </a:r>
          </a:p>
        </p:txBody>
      </p:sp>
      <p:sp>
        <p:nvSpPr>
          <p:cNvPr id="8" name="Naslov 7">
            <a:extLst>
              <a:ext uri="{FF2B5EF4-FFF2-40B4-BE49-F238E27FC236}">
                <a16:creationId xmlns:a16="http://schemas.microsoft.com/office/drawing/2014/main" id="{4815FA47-7332-4429-848B-7640DD04B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3792" y="1340768"/>
            <a:ext cx="3672408" cy="873737"/>
          </a:xfrm>
        </p:spPr>
        <p:txBody>
          <a:bodyPr>
            <a:normAutofit/>
          </a:bodyPr>
          <a:lstStyle/>
          <a:p>
            <a:r>
              <a:rPr lang="hr-HR" sz="3600">
                <a:solidFill>
                  <a:srgbClr val="7030A0"/>
                </a:solidFill>
              </a:rPr>
              <a:t>Cvijeće za Mariju</a:t>
            </a:r>
          </a:p>
        </p:txBody>
      </p:sp>
      <p:pic>
        <p:nvPicPr>
          <p:cNvPr id="2" name="Luka Balvan - Cvijece za Marij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60029" y="58084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80016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2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DA1CAAF7-B493-4A0A-923D-89A3E224D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3" y="-171400"/>
            <a:ext cx="9289032" cy="7076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CD1D3C8-FF74-4819-9078-88778CE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5640" y="2042282"/>
            <a:ext cx="8573271" cy="3872380"/>
          </a:xfrm>
        </p:spPr>
        <p:txBody>
          <a:bodyPr/>
          <a:lstStyle/>
          <a:p>
            <a:pPr marL="0" indent="0">
              <a:buNone/>
            </a:pPr>
            <a:r>
              <a:rPr lang="hr-HR" sz="4000"/>
              <a:t>Primi našeg srca buket bijeli, </a:t>
            </a:r>
          </a:p>
          <a:p>
            <a:pPr marL="0" indent="0">
              <a:buNone/>
            </a:pPr>
            <a:r>
              <a:rPr lang="hr-HR" sz="4000"/>
              <a:t>Primi ovo cvijeće ljubavi.</a:t>
            </a:r>
          </a:p>
          <a:p>
            <a:pPr marL="0" indent="0">
              <a:buNone/>
            </a:pPr>
            <a:r>
              <a:rPr lang="hr-HR" sz="4000"/>
              <a:t>Srca smo ti svoja u njem dali, </a:t>
            </a:r>
          </a:p>
          <a:p>
            <a:pPr marL="0" indent="0">
              <a:buNone/>
            </a:pPr>
            <a:r>
              <a:rPr lang="hr-HR" sz="4000"/>
              <a:t>U njem nam je život cijeli.</a:t>
            </a:r>
          </a:p>
        </p:txBody>
      </p:sp>
    </p:spTree>
    <p:extLst>
      <p:ext uri="{BB962C8B-B14F-4D97-AF65-F5344CB8AC3E}">
        <p14:creationId xmlns:p14="http://schemas.microsoft.com/office/powerpoint/2010/main" val="2733619352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>
            <a:extLst>
              <a:ext uri="{FF2B5EF4-FFF2-40B4-BE49-F238E27FC236}">
                <a16:creationId xmlns:a16="http://schemas.microsoft.com/office/drawing/2014/main" id="{C86D109C-B083-4C6E-8E96-637F9CE63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80000">
            <a:off x="6248510" y="4420429"/>
            <a:ext cx="1591862" cy="145349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D8D08779-4544-473B-A26E-3C8655D37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2700000">
            <a:off x="8553909" y="849781"/>
            <a:ext cx="1368881" cy="1432633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73AB960C-9CA0-43B0-B7DE-C2A45F445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48" y="750153"/>
            <a:ext cx="4752528" cy="2894871"/>
          </a:xfrm>
        </p:spPr>
        <p:txBody>
          <a:bodyPr>
            <a:normAutofit/>
          </a:bodyPr>
          <a:lstStyle/>
          <a:p>
            <a:r>
              <a:rPr lang="hr-HR"/>
              <a:t>Častimo Mariju </a:t>
            </a:r>
            <a:br>
              <a:rPr lang="hr-HR"/>
            </a:br>
            <a:r>
              <a:rPr lang="hr-HR"/>
              <a:t>molitvom i </a:t>
            </a:r>
            <a:br>
              <a:rPr lang="hr-HR"/>
            </a:br>
            <a:r>
              <a:rPr lang="hr-HR"/>
              <a:t>djelima ljubavi 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283FA295-209B-418F-89DF-831769DE2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427643" y="1542260"/>
            <a:ext cx="1599281" cy="145765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0AC73C13-03C0-46E1-B55B-CC4D22D8E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224584">
            <a:off x="9682702" y="2845640"/>
            <a:ext cx="1656791" cy="151516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84FDC305-7EA3-411F-B626-9CD5D9735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764840">
            <a:off x="9180260" y="4211877"/>
            <a:ext cx="1482189" cy="1377993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F5425601-703D-499D-8C10-8C540775D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684458">
            <a:off x="7846415" y="4793833"/>
            <a:ext cx="1544511" cy="1414799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904C4EF2-D38A-4292-B4B0-E7F25B2EB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80000">
            <a:off x="7130826" y="861383"/>
            <a:ext cx="1333070" cy="1295339"/>
          </a:xfrm>
          <a:prstGeom prst="rect">
            <a:avLst/>
          </a:prstGeom>
        </p:spPr>
      </p:pic>
      <p:pic>
        <p:nvPicPr>
          <p:cNvPr id="14" name="Slika 12" descr="A close up of a rose&#10;&#10;Description generated with high confidence">
            <a:extLst>
              <a:ext uri="{FF2B5EF4-FFF2-40B4-BE49-F238E27FC236}">
                <a16:creationId xmlns:a16="http://schemas.microsoft.com/office/drawing/2014/main" id="{437E032F-A361-4898-B66B-162CF0745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860000">
            <a:off x="5313856" y="3464911"/>
            <a:ext cx="1563107" cy="1482245"/>
          </a:xfrm>
          <a:prstGeom prst="rect">
            <a:avLst/>
          </a:prstGeom>
        </p:spPr>
      </p:pic>
      <p:pic>
        <p:nvPicPr>
          <p:cNvPr id="15" name="Slika 12" descr="A close up of a rose&#10;&#10;Description generated with high confidence">
            <a:extLst>
              <a:ext uri="{FF2B5EF4-FFF2-40B4-BE49-F238E27FC236}">
                <a16:creationId xmlns:a16="http://schemas.microsoft.com/office/drawing/2014/main" id="{144545F8-F348-41F4-BFB1-F9396D683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60000">
            <a:off x="5243718" y="2158505"/>
            <a:ext cx="1448089" cy="1352849"/>
          </a:xfrm>
          <a:prstGeom prst="rect">
            <a:avLst/>
          </a:prstGeom>
        </p:spPr>
      </p:pic>
      <p:pic>
        <p:nvPicPr>
          <p:cNvPr id="16" name="Slika 12" descr="A close up of a rose&#10;&#10;Description generated with high confidence">
            <a:extLst>
              <a:ext uri="{FF2B5EF4-FFF2-40B4-BE49-F238E27FC236}">
                <a16:creationId xmlns:a16="http://schemas.microsoft.com/office/drawing/2014/main" id="{75462A8C-3C96-430B-BAD1-9EF3B5402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60000">
            <a:off x="5976963" y="1209598"/>
            <a:ext cx="1448089" cy="135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2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09D7572-641D-41E1-BE27-0EC47493F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/>
              <a:t>Znate li koju riječ najčešće djeca prvu izgovore?</a:t>
            </a: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1D389F76-031C-4869-8DA0-416E9172C332}"/>
              </a:ext>
            </a:extLst>
          </p:cNvPr>
          <p:cNvSpPr/>
          <p:nvPr/>
        </p:nvSpPr>
        <p:spPr>
          <a:xfrm>
            <a:off x="3359696" y="2654533"/>
            <a:ext cx="5472608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100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MAMA</a:t>
            </a:r>
          </a:p>
        </p:txBody>
      </p:sp>
      <p:pic>
        <p:nvPicPr>
          <p:cNvPr id="3" name="Snimljeni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56496" y="48826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9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7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8CA0A37-00BB-4A23-97DD-757EE424E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914737"/>
            <a:ext cx="7772400" cy="1012806"/>
          </a:xfrm>
          <a:solidFill>
            <a:srgbClr val="FFFFFF">
              <a:alpha val="10000"/>
            </a:srgbClr>
          </a:solidFill>
          <a:ln w="25400" cap="sq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800">
                <a:latin typeface="+mj-lt"/>
                <a:cs typeface="+mj-cs"/>
              </a:rPr>
              <a:t>Prva dva slova svake riječi daju novu riječ…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66D7C117-D3FE-4271-9BF4-7E002D975B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773" y="2378970"/>
            <a:ext cx="2340874" cy="234087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02408EDE-2A68-4D96-85F8-EB53E4CE0D6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353" y="2270999"/>
            <a:ext cx="2340874" cy="2556817"/>
          </a:xfrm>
          <a:prstGeom prst="rect">
            <a:avLst/>
          </a:prstGeom>
        </p:spPr>
      </p:pic>
      <p:pic>
        <p:nvPicPr>
          <p:cNvPr id="9" name="Slika 8" descr="Slika na kojoj se prikazuje crtež&#10;&#10;Opis je automatski generiran">
            <a:extLst>
              <a:ext uri="{FF2B5EF4-FFF2-40B4-BE49-F238E27FC236}">
                <a16:creationId xmlns:a16="http://schemas.microsoft.com/office/drawing/2014/main" id="{FBB99DB7-F3CA-4F41-8EA0-0B380962F95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008" y="2373641"/>
            <a:ext cx="2556817" cy="2556817"/>
          </a:xfrm>
          <a:prstGeom prst="rect">
            <a:avLst/>
          </a:prstGeom>
        </p:spPr>
      </p:pic>
      <p:sp>
        <p:nvSpPr>
          <p:cNvPr id="11" name="Pravokutnik 10">
            <a:extLst>
              <a:ext uri="{FF2B5EF4-FFF2-40B4-BE49-F238E27FC236}">
                <a16:creationId xmlns:a16="http://schemas.microsoft.com/office/drawing/2014/main" id="{AAB6629D-5440-4769-9BC2-51EAD5973116}"/>
              </a:ext>
            </a:extLst>
          </p:cNvPr>
          <p:cNvSpPr/>
          <p:nvPr/>
        </p:nvSpPr>
        <p:spPr>
          <a:xfrm>
            <a:off x="4591052" y="4779110"/>
            <a:ext cx="12105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MA</a:t>
            </a:r>
          </a:p>
        </p:txBody>
      </p:sp>
      <p:sp>
        <p:nvSpPr>
          <p:cNvPr id="13" name="Pravokutnik 12">
            <a:extLst>
              <a:ext uri="{FF2B5EF4-FFF2-40B4-BE49-F238E27FC236}">
                <a16:creationId xmlns:a16="http://schemas.microsoft.com/office/drawing/2014/main" id="{B86A9EFC-E7A4-4C01-BCFF-19A4F537229B}"/>
              </a:ext>
            </a:extLst>
          </p:cNvPr>
          <p:cNvSpPr/>
          <p:nvPr/>
        </p:nvSpPr>
        <p:spPr>
          <a:xfrm>
            <a:off x="5649247" y="4779110"/>
            <a:ext cx="7585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RI</a:t>
            </a:r>
            <a:endParaRPr lang="hr-H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5" name="Pravokutnik 14">
            <a:extLst>
              <a:ext uri="{FF2B5EF4-FFF2-40B4-BE49-F238E27FC236}">
                <a16:creationId xmlns:a16="http://schemas.microsoft.com/office/drawing/2014/main" id="{23E3ED83-359C-423B-81D1-97F60B62DBFF}"/>
              </a:ext>
            </a:extLst>
          </p:cNvPr>
          <p:cNvSpPr/>
          <p:nvPr/>
        </p:nvSpPr>
        <p:spPr>
          <a:xfrm>
            <a:off x="6307597" y="4779110"/>
            <a:ext cx="8186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JA</a:t>
            </a:r>
            <a:endParaRPr lang="hr-H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" name="Snimljeni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09800" y="57024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3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43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3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lika 15">
            <a:extLst>
              <a:ext uri="{FF2B5EF4-FFF2-40B4-BE49-F238E27FC236}">
                <a16:creationId xmlns:a16="http://schemas.microsoft.com/office/drawing/2014/main" id="{1CD58DFA-E67E-491C-A661-0D7A500F08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1664" y="908720"/>
            <a:ext cx="6861820" cy="1318918"/>
          </a:xfrm>
          <a:prstGeom prst="rect">
            <a:avLst/>
          </a:prstGeom>
        </p:spPr>
      </p:pic>
      <p:pic>
        <p:nvPicPr>
          <p:cNvPr id="22" name="Rezervirano mjesto sadržaja 21" descr="Slika na kojoj se prikazuje žuto, znak&#10;&#10;Opis je automatski generiran">
            <a:extLst>
              <a:ext uri="{FF2B5EF4-FFF2-40B4-BE49-F238E27FC236}">
                <a16:creationId xmlns:a16="http://schemas.microsoft.com/office/drawing/2014/main" id="{EC4311C6-E124-4E5A-AA15-043376967C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512" y="2348879"/>
            <a:ext cx="3672297" cy="3566145"/>
          </a:xfrm>
        </p:spPr>
      </p:pic>
      <p:sp>
        <p:nvSpPr>
          <p:cNvPr id="24" name="Rectangle 1">
            <a:extLst>
              <a:ext uri="{FF2B5EF4-FFF2-40B4-BE49-F238E27FC236}">
                <a16:creationId xmlns:a16="http://schemas.microsoft.com/office/drawing/2014/main" id="{AFA0BA39-23D5-457E-A7A5-18F832A24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1104" y="5250105"/>
            <a:ext cx="2983487" cy="2462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RS" altLang="sr-Latn-RS" sz="1000" b="0" i="0" u="none" strike="noStrike" cap="none" normalizeH="0" baseline="0">
                <a:ln>
                  <a:noFill/>
                </a:ln>
                <a:solidFill>
                  <a:srgbClr val="212529"/>
                </a:solidFill>
                <a:effectLst/>
                <a:latin typeface="Noto Sans" panose="020B0502040504020204" pitchFamily="34" charset="0"/>
              </a:rPr>
              <a:t>Izvor: </a:t>
            </a:r>
            <a:r>
              <a:rPr kumimoji="0" lang="sr-Latn-RS" altLang="sr-Latn-RS" sz="1000" b="0" i="0" u="none" strike="noStrike" cap="none" normalizeH="0" baseline="0" err="1">
                <a:ln>
                  <a:noFill/>
                </a:ln>
                <a:solidFill>
                  <a:srgbClr val="212529"/>
                </a:solidFill>
                <a:effectLst/>
                <a:latin typeface="Noto Sans" panose="020B0502040504020204" pitchFamily="34" charset="0"/>
              </a:rPr>
              <a:t>FreeCliparts</a:t>
            </a:r>
            <a:r>
              <a:rPr kumimoji="0" lang="sr-Latn-RS" altLang="sr-Latn-RS" sz="1000" b="0" i="0" u="none" strike="noStrike" cap="none" normalizeH="0" baseline="0">
                <a:ln>
                  <a:noFill/>
                </a:ln>
                <a:solidFill>
                  <a:srgbClr val="212529"/>
                </a:solidFill>
                <a:effectLst/>
                <a:latin typeface="Noto Sans" panose="020B0502040504020204" pitchFamily="34" charset="0"/>
              </a:rPr>
              <a:t> (pixabay.com)</a:t>
            </a:r>
            <a:r>
              <a:rPr kumimoji="0" lang="sr-Latn-RS" altLang="sr-Latn-R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sr-Latn-RS" altLang="sr-Latn-R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Snimljeni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21841" y="50469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4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F222E69-8CC2-48F5-8D56-F4385B3B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035" y="1760789"/>
            <a:ext cx="5496314" cy="2898886"/>
          </a:xfrm>
        </p:spPr>
        <p:txBody>
          <a:bodyPr/>
          <a:lstStyle/>
          <a:p>
            <a:pPr marL="0" indent="0">
              <a:buNone/>
            </a:pPr>
            <a:r>
              <a:rPr lang="hr-HR"/>
              <a:t>Prije sna dok joj molitvu molim</a:t>
            </a:r>
          </a:p>
          <a:p>
            <a:pPr marL="0" indent="0">
              <a:buNone/>
            </a:pPr>
            <a:r>
              <a:rPr lang="hr-HR"/>
              <a:t>Tiho Isusovu mamu pitam</a:t>
            </a:r>
          </a:p>
          <a:p>
            <a:pPr marL="0" indent="0">
              <a:buNone/>
            </a:pPr>
            <a:r>
              <a:rPr lang="hr-HR"/>
              <a:t>Kakav je Isus bio kao dječak mali</a:t>
            </a:r>
          </a:p>
          <a:p>
            <a:pPr marL="0" indent="0">
              <a:buNone/>
            </a:pPr>
            <a:r>
              <a:rPr lang="hr-HR"/>
              <a:t>Što je sve bilo nakon </a:t>
            </a:r>
          </a:p>
          <a:p>
            <a:pPr marL="0" indent="0">
              <a:buNone/>
            </a:pPr>
            <a:r>
              <a:rPr lang="hr-HR"/>
              <a:t>rođenja u štali?</a:t>
            </a:r>
          </a:p>
          <a:p>
            <a:endParaRPr lang="hr-HR"/>
          </a:p>
        </p:txBody>
      </p:sp>
      <p:pic>
        <p:nvPicPr>
          <p:cNvPr id="7" name="Slika 6" descr="Slika na kojoj se prikazuje osoba, na zatvorenom, žena, muškarac&#10;&#10;Opis je automatski generiran">
            <a:extLst>
              <a:ext uri="{FF2B5EF4-FFF2-40B4-BE49-F238E27FC236}">
                <a16:creationId xmlns:a16="http://schemas.microsoft.com/office/drawing/2014/main" id="{45881E47-7964-4EE5-8312-AB242E6BDE9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5" y="1854466"/>
            <a:ext cx="5201979" cy="27115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Snimljeni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5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BD3B88D-E5F6-404C-A5C8-39392E00B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20688"/>
            <a:ext cx="5423407" cy="55562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/>
              <a:t>Je li kao moj mali braco stalno plakao</a:t>
            </a:r>
          </a:p>
          <a:p>
            <a:pPr marL="0" indent="0">
              <a:buNone/>
            </a:pPr>
            <a:r>
              <a:rPr lang="hr-HR"/>
              <a:t>Stvari bacao i vikao, </a:t>
            </a:r>
          </a:p>
          <a:p>
            <a:pPr marL="0" indent="0">
              <a:buNone/>
            </a:pPr>
            <a:r>
              <a:rPr lang="hr-HR"/>
              <a:t>Čim mu nešto nije bilo po volji</a:t>
            </a:r>
          </a:p>
          <a:p>
            <a:pPr marL="0" indent="0">
              <a:buNone/>
            </a:pPr>
            <a:r>
              <a:rPr lang="hr-HR"/>
              <a:t>Ili je bio i kao beba svojoj mami bolji?</a:t>
            </a:r>
          </a:p>
          <a:p>
            <a:pPr marL="0" indent="0">
              <a:buNone/>
            </a:pPr>
            <a:r>
              <a:rPr lang="hr-HR"/>
              <a:t>Baš me zanima kako je kao beba gugutao, </a:t>
            </a:r>
          </a:p>
          <a:p>
            <a:pPr marL="0" indent="0">
              <a:buNone/>
            </a:pPr>
            <a:r>
              <a:rPr lang="hr-HR"/>
              <a:t>Kad mu je prvi zubić narastao, </a:t>
            </a:r>
          </a:p>
          <a:p>
            <a:pPr marL="0" indent="0">
              <a:buNone/>
            </a:pPr>
            <a:r>
              <a:rPr lang="hr-HR"/>
              <a:t>Kad je prohodao?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Slika 5" descr="Slika na kojoj se prikazuje osoba, djetešce, na zatvorenom, malo&#10;&#10;Opis je automatski generiran">
            <a:extLst>
              <a:ext uri="{FF2B5EF4-FFF2-40B4-BE49-F238E27FC236}">
                <a16:creationId xmlns:a16="http://schemas.microsoft.com/office/drawing/2014/main" id="{2C313F0A-1AD7-477F-8B35-9B71EAFD7D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5" name="Arc 14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 descr="Slika na kojoj se prikazuje osoba, na zatvorenom, krevet, djetešce&#10;&#10;Opis je automatski generiran">
            <a:extLst>
              <a:ext uri="{FF2B5EF4-FFF2-40B4-BE49-F238E27FC236}">
                <a16:creationId xmlns:a16="http://schemas.microsoft.com/office/drawing/2014/main" id="{26277E88-2406-40F5-A36C-6827969B6A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2" name="Snimljeni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6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hrana, na zatvorenom, stol, umak&#10;&#10;Opis je automatski generiran">
            <a:extLst>
              <a:ext uri="{FF2B5EF4-FFF2-40B4-BE49-F238E27FC236}">
                <a16:creationId xmlns:a16="http://schemas.microsoft.com/office/drawing/2014/main" id="{2CFA1E2C-4A46-4842-A3E4-1290B4A7E2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4E6D757-9505-4120-A833-FFAD95EF5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424" y="2157756"/>
            <a:ext cx="4706803" cy="25424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r-HR" sz="3200">
                <a:solidFill>
                  <a:srgbClr val="000000"/>
                </a:solidFill>
              </a:rPr>
              <a:t>I baš nekako mislim da nije frktao</a:t>
            </a:r>
          </a:p>
          <a:p>
            <a:pPr marL="0" indent="0">
              <a:buNone/>
            </a:pPr>
            <a:r>
              <a:rPr lang="hr-HR" sz="3200">
                <a:solidFill>
                  <a:srgbClr val="000000"/>
                </a:solidFill>
              </a:rPr>
              <a:t>Nit’ kao ja tjerao svoj inat</a:t>
            </a:r>
          </a:p>
          <a:p>
            <a:pPr marL="0" indent="0">
              <a:buNone/>
            </a:pPr>
            <a:r>
              <a:rPr lang="hr-HR" sz="3200">
                <a:solidFill>
                  <a:srgbClr val="000000"/>
                </a:solidFill>
              </a:rPr>
              <a:t>Kad na stol dođe špinat.</a:t>
            </a:r>
          </a:p>
        </p:txBody>
      </p:sp>
      <p:pic>
        <p:nvPicPr>
          <p:cNvPr id="2" name="Snimljeni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3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9B9F33B-F0CC-4410-85D0-1B957DF435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5CB1B7E-4B0B-4E99-9560-9667270DA7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A8D9204-7A80-4A32-B9CA-B81327553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610" y="1200129"/>
            <a:ext cx="6121896" cy="462597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r-HR"/>
              <a:t>I dok zamišljam kako se volio igrati vani, </a:t>
            </a:r>
          </a:p>
          <a:p>
            <a:pPr marL="0" indent="0">
              <a:buNone/>
            </a:pPr>
            <a:r>
              <a:rPr lang="hr-HR"/>
              <a:t>Sjediti visoko na nekoj grani, </a:t>
            </a:r>
          </a:p>
          <a:p>
            <a:pPr marL="0" indent="0">
              <a:buNone/>
            </a:pPr>
            <a:r>
              <a:rPr lang="hr-HR"/>
              <a:t>Kao pravo veselo dijete</a:t>
            </a:r>
          </a:p>
          <a:p>
            <a:pPr marL="0" indent="0">
              <a:buNone/>
            </a:pPr>
            <a:r>
              <a:rPr lang="hr-HR"/>
              <a:t>Ponekad zaprljati se od glave do pete</a:t>
            </a:r>
          </a:p>
          <a:p>
            <a:pPr marL="0" indent="0">
              <a:buNone/>
            </a:pPr>
            <a:r>
              <a:rPr lang="hr-HR"/>
              <a:t>U lokvici blata, u zelenoj travi, </a:t>
            </a:r>
          </a:p>
          <a:p>
            <a:pPr marL="0" indent="0">
              <a:buNone/>
            </a:pPr>
            <a:r>
              <a:rPr lang="hr-HR"/>
              <a:t>Glas nježan mi u srce misao stavi</a:t>
            </a:r>
          </a:p>
          <a:p>
            <a:pPr marL="0" indent="0">
              <a:buNone/>
            </a:pPr>
            <a:r>
              <a:rPr lang="hr-HR"/>
              <a:t>Da je Isusu, kao meni, kao nama</a:t>
            </a:r>
          </a:p>
          <a:p>
            <a:pPr marL="0" indent="0">
              <a:buNone/>
            </a:pPr>
            <a:r>
              <a:rPr lang="hr-HR"/>
              <a:t>Prva riječ bila: mama </a:t>
            </a:r>
          </a:p>
          <a:p>
            <a:pPr marL="0" indent="0">
              <a:buNone/>
            </a:pPr>
            <a:r>
              <a:rPr lang="hr-HR" sz="2300"/>
              <a:t>				Milena </a:t>
            </a:r>
            <a:r>
              <a:rPr lang="hr-HR" sz="2300" err="1"/>
              <a:t>Dodig</a:t>
            </a:r>
            <a:endParaRPr lang="hr-HR" sz="23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4DBCE-E731-4B22-8181-A39C1D8627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0631" y="2700688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 descr="Slika na kojoj se prikazuje na otvorenom, osoba, dječak, mlado&#10;&#10;Opis je automatski generiran">
            <a:extLst>
              <a:ext uri="{FF2B5EF4-FFF2-40B4-BE49-F238E27FC236}">
                <a16:creationId xmlns:a16="http://schemas.microsoft.com/office/drawing/2014/main" id="{927BFB94-8D72-4A3F-BF78-CED9F02CA9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9558" y="852372"/>
            <a:ext cx="3096807" cy="3096807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6DE3D2-178D-4017-842D-87C88CE92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3881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3621FD4-D14D-45D5-9A57-9A2DE5EA59C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55865" y="1026771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lika 5" descr="Slika na kojoj se prikazuje trava, na otvorenom, osoba, sjedenje&#10;&#10;Opis je automatski generiran">
            <a:extLst>
              <a:ext uri="{FF2B5EF4-FFF2-40B4-BE49-F238E27FC236}">
                <a16:creationId xmlns:a16="http://schemas.microsoft.com/office/drawing/2014/main" id="{BEB1CFCB-CA9A-4A39-B8C3-EE53AF4D99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3881" y="4685200"/>
            <a:ext cx="2733741" cy="2172801"/>
          </a:xfrm>
          <a:custGeom>
            <a:avLst/>
            <a:gdLst/>
            <a:ahLst/>
            <a:cxnLst/>
            <a:rect l="l" t="t" r="r" b="b"/>
            <a:pathLst>
              <a:path w="2733741" h="2172801">
                <a:moveTo>
                  <a:pt x="1366871" y="0"/>
                </a:moveTo>
                <a:cubicBezTo>
                  <a:pt x="2121772" y="0"/>
                  <a:pt x="2733741" y="595368"/>
                  <a:pt x="2733741" y="1329791"/>
                </a:cubicBezTo>
                <a:cubicBezTo>
                  <a:pt x="2733741" y="1605200"/>
                  <a:pt x="2647683" y="1861054"/>
                  <a:pt x="2500301" y="2073290"/>
                </a:cubicBezTo>
                <a:lnTo>
                  <a:pt x="2423813" y="2172801"/>
                </a:lnTo>
                <a:lnTo>
                  <a:pt x="309928" y="2172801"/>
                </a:lnTo>
                <a:lnTo>
                  <a:pt x="233440" y="2073290"/>
                </a:lnTo>
                <a:cubicBezTo>
                  <a:pt x="86058" y="1861054"/>
                  <a:pt x="0" y="1605200"/>
                  <a:pt x="0" y="1329791"/>
                </a:cubicBezTo>
                <a:cubicBezTo>
                  <a:pt x="0" y="595368"/>
                  <a:pt x="611969" y="0"/>
                  <a:pt x="1366871" y="0"/>
                </a:cubicBezTo>
                <a:close/>
              </a:path>
            </a:pathLst>
          </a:custGeom>
        </p:spPr>
      </p:pic>
      <p:sp>
        <p:nvSpPr>
          <p:cNvPr id="21" name="Arc 20">
            <a:extLst>
              <a:ext uri="{FF2B5EF4-FFF2-40B4-BE49-F238E27FC236}">
                <a16:creationId xmlns:a16="http://schemas.microsoft.com/office/drawing/2014/main" id="{034ACCCC-54D4-4F78-9B85-4A34FEBAA9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54998">
            <a:off x="6055857" y="4209253"/>
            <a:ext cx="3868217" cy="3868217"/>
          </a:xfrm>
          <a:prstGeom prst="arc">
            <a:avLst>
              <a:gd name="adj1" fmla="val 16200000"/>
              <a:gd name="adj2" fmla="val 20479261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2413CFE-8B8A-45C9-B7BA-CF49986D48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Snimljeni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1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Slika 4" descr="Slika na kojoj se prikazuje muškarac, fotografija, sjedenje, zgrada&#10;&#10;Opis je automatski generiran">
            <a:extLst>
              <a:ext uri="{FF2B5EF4-FFF2-40B4-BE49-F238E27FC236}">
                <a16:creationId xmlns:a16="http://schemas.microsoft.com/office/drawing/2014/main" id="{F0A05215-042E-4499-BC93-0F5070DED0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5C953D2D-76CF-4E7F-85D5-1EC1BFA477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2580" y="2757304"/>
            <a:ext cx="3240360" cy="9328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3FB6368-97FA-434D-A255-FA11C3C120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8357" y="3816308"/>
            <a:ext cx="4914616" cy="75609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047DCD4A-615F-47EE-B794-29C97C56B7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71264" y="1135038"/>
            <a:ext cx="5562600" cy="1200150"/>
          </a:xfrm>
          <a:prstGeom prst="rect">
            <a:avLst/>
          </a:prstGeom>
        </p:spPr>
      </p:pic>
      <p:pic>
        <p:nvPicPr>
          <p:cNvPr id="15" name="Slika 14" descr="Slika na kojoj se prikazuje cvijet, bijelo, stol, vaza&#10;&#10;Opis je automatski generiran">
            <a:extLst>
              <a:ext uri="{FF2B5EF4-FFF2-40B4-BE49-F238E27FC236}">
                <a16:creationId xmlns:a16="http://schemas.microsoft.com/office/drawing/2014/main" id="{B1FAAC48-AE8A-4097-A536-C2001BD54A8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848" y="-747464"/>
            <a:ext cx="7995205" cy="8595070"/>
          </a:xfrm>
          <a:prstGeom prst="rect">
            <a:avLst/>
          </a:prstGeom>
        </p:spPr>
      </p:pic>
      <p:pic>
        <p:nvPicPr>
          <p:cNvPr id="2" name="Snimljeni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32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7FBFC77E7B6FC479577882C381A8070" ma:contentTypeVersion="5" ma:contentTypeDescription="Stvaranje novog dokumenta." ma:contentTypeScope="" ma:versionID="d8f06c7e1740a5bfd1a64eed92ab366b">
  <xsd:schema xmlns:xsd="http://www.w3.org/2001/XMLSchema" xmlns:xs="http://www.w3.org/2001/XMLSchema" xmlns:p="http://schemas.microsoft.com/office/2006/metadata/properties" xmlns:ns2="a9252736-ac65-4420-8b49-b263de019492" targetNamespace="http://schemas.microsoft.com/office/2006/metadata/properties" ma:root="true" ma:fieldsID="690ccedb2bdfd8febb661208b79e28b7" ns2:_="">
    <xsd:import namespace="a9252736-ac65-4420-8b49-b263de0194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252736-ac65-4420-8b49-b263de0194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sadržaja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63DB3E4-2D3F-4324-A0F5-D39BA63E1C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9252736-ac65-4420-8b49-b263de0194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4EF3B4E-465E-4910-BBFC-21BA53FE885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E9CE37B-1A29-4047-8CF4-334022DB6B84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602</Words>
  <Application>Microsoft Office PowerPoint</Application>
  <PresentationFormat>Široki zaslon</PresentationFormat>
  <Paragraphs>80</Paragraphs>
  <Slides>15</Slides>
  <Notes>12</Notes>
  <HiddenSlides>0</HiddenSlides>
  <MMClips>11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Noto Sans</vt:lpstr>
      <vt:lpstr>Open Sans</vt:lpstr>
      <vt:lpstr>Segoe UI Semilight</vt:lpstr>
      <vt:lpstr>Wingdings</vt:lpstr>
      <vt:lpstr>Office Theme</vt:lpstr>
      <vt:lpstr>Katolički vjeronauk Zajedno s Isusovom majkom</vt:lpstr>
      <vt:lpstr>Znate li koju riječ najčešće djeca prvu izgovore?</vt:lpstr>
      <vt:lpstr>Prva dva slova svake riječi daju novu riječ…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Cvijeće za Mariju</vt:lpstr>
      <vt:lpstr>PowerPoint prezentacija</vt:lpstr>
      <vt:lpstr>Častimo Mariju  molitvom i  djelima ljubavi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12</cp:revision>
  <dcterms:created xsi:type="dcterms:W3CDTF">2020-04-22T09:27:39Z</dcterms:created>
  <dcterms:modified xsi:type="dcterms:W3CDTF">2020-04-27T17:28:52Z</dcterms:modified>
</cp:coreProperties>
</file>